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drawings/drawing1.xml" ContentType="application/vnd.openxmlformats-officedocument.drawingml.chartshapes+xml"/>
  <Override PartName="/ppt/notesSlides/notesSlide3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655" r:id="rId2"/>
  </p:sldMasterIdLst>
  <p:notesMasterIdLst>
    <p:notesMasterId r:id="rId49"/>
  </p:notesMasterIdLst>
  <p:sldIdLst>
    <p:sldId id="256" r:id="rId3"/>
    <p:sldId id="317" r:id="rId4"/>
    <p:sldId id="376" r:id="rId5"/>
    <p:sldId id="378" r:id="rId6"/>
    <p:sldId id="383" r:id="rId7"/>
    <p:sldId id="385" r:id="rId8"/>
    <p:sldId id="382" r:id="rId9"/>
    <p:sldId id="388" r:id="rId10"/>
    <p:sldId id="389" r:id="rId11"/>
    <p:sldId id="392" r:id="rId12"/>
    <p:sldId id="393" r:id="rId13"/>
    <p:sldId id="395" r:id="rId14"/>
    <p:sldId id="397" r:id="rId15"/>
    <p:sldId id="398" r:id="rId16"/>
    <p:sldId id="571" r:id="rId17"/>
    <p:sldId id="572" r:id="rId18"/>
    <p:sldId id="574" r:id="rId19"/>
    <p:sldId id="587" r:id="rId20"/>
    <p:sldId id="588" r:id="rId21"/>
    <p:sldId id="589" r:id="rId22"/>
    <p:sldId id="592" r:id="rId23"/>
    <p:sldId id="593" r:id="rId24"/>
    <p:sldId id="323" r:id="rId25"/>
    <p:sldId id="329" r:id="rId26"/>
    <p:sldId id="330" r:id="rId27"/>
    <p:sldId id="594" r:id="rId28"/>
    <p:sldId id="573" r:id="rId29"/>
    <p:sldId id="346" r:id="rId30"/>
    <p:sldId id="595" r:id="rId31"/>
    <p:sldId id="628" r:id="rId32"/>
    <p:sldId id="629" r:id="rId33"/>
    <p:sldId id="620" r:id="rId34"/>
    <p:sldId id="621" r:id="rId35"/>
    <p:sldId id="622" r:id="rId36"/>
    <p:sldId id="596" r:id="rId37"/>
    <p:sldId id="630" r:id="rId38"/>
    <p:sldId id="626" r:id="rId39"/>
    <p:sldId id="360" r:id="rId40"/>
    <p:sldId id="566" r:id="rId41"/>
    <p:sldId id="340" r:id="rId42"/>
    <p:sldId id="568" r:id="rId43"/>
    <p:sldId id="361" r:id="rId44"/>
    <p:sldId id="631" r:id="rId45"/>
    <p:sldId id="632" r:id="rId46"/>
    <p:sldId id="633" r:id="rId47"/>
    <p:sldId id="270" r:id="rId48"/>
  </p:sldIdLst>
  <p:sldSz cx="9144000" cy="6858000" type="screen4x3"/>
  <p:notesSz cx="6796088" cy="987425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8" autoAdjust="0"/>
    <p:restoredTop sz="94728" autoAdjust="0"/>
  </p:normalViewPr>
  <p:slideViewPr>
    <p:cSldViewPr>
      <p:cViewPr varScale="1">
        <p:scale>
          <a:sx n="81" d="100"/>
          <a:sy n="81" d="100"/>
        </p:scale>
        <p:origin x="1171" y="53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50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Békés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Összes</c:v>
                </c:pt>
                <c:pt idx="1">
                  <c:v>Passzív surv.</c:v>
                </c:pt>
                <c:pt idx="2">
                  <c:v>Aktív surv.</c:v>
                </c:pt>
              </c:strCache>
            </c:strRef>
          </c:cat>
          <c:val>
            <c:numRef>
              <c:f>Munka1!$B$2:$B$4</c:f>
              <c:numCache>
                <c:formatCode>General</c:formatCode>
                <c:ptCount val="3"/>
                <c:pt idx="0">
                  <c:v>120</c:v>
                </c:pt>
                <c:pt idx="1">
                  <c:v>108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80-4189-B332-37CDAF63CB44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BAZ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Összes</c:v>
                </c:pt>
                <c:pt idx="1">
                  <c:v>Passzív surv.</c:v>
                </c:pt>
                <c:pt idx="2">
                  <c:v>Aktív surv.</c:v>
                </c:pt>
              </c:strCache>
            </c:strRef>
          </c:cat>
          <c:val>
            <c:numRef>
              <c:f>Munka1!$C$2:$C$4</c:f>
              <c:numCache>
                <c:formatCode>General</c:formatCode>
                <c:ptCount val="3"/>
                <c:pt idx="0">
                  <c:v>6122</c:v>
                </c:pt>
                <c:pt idx="1">
                  <c:v>5327</c:v>
                </c:pt>
                <c:pt idx="2">
                  <c:v>795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80-4189-B332-37CDAF63CB44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Fejér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Összes</c:v>
                </c:pt>
                <c:pt idx="1">
                  <c:v>Passzív surv.</c:v>
                </c:pt>
                <c:pt idx="2">
                  <c:v>Aktív surv.</c:v>
                </c:pt>
              </c:strCache>
            </c:strRef>
          </c:cat>
          <c:val>
            <c:numRef>
              <c:f>Munka1!$D$2:$D$4</c:f>
              <c:numCache>
                <c:formatCode>General</c:formatCode>
                <c:ptCount val="3"/>
                <c:pt idx="0">
                  <c:v>47</c:v>
                </c:pt>
                <c:pt idx="1">
                  <c:v>40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80-4189-B332-37CDAF63CB44}"/>
            </c:ext>
          </c:extLst>
        </c:ser>
        <c:ser>
          <c:idx val="3"/>
          <c:order val="3"/>
          <c:tx>
            <c:strRef>
              <c:f>Munka1!$E$1</c:f>
              <c:strCache>
                <c:ptCount val="1"/>
                <c:pt idx="0">
                  <c:v>Hajdú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Összes</c:v>
                </c:pt>
                <c:pt idx="1">
                  <c:v>Passzív surv.</c:v>
                </c:pt>
                <c:pt idx="2">
                  <c:v>Aktív surv.</c:v>
                </c:pt>
              </c:strCache>
            </c:strRef>
          </c:cat>
          <c:val>
            <c:numRef>
              <c:f>Munka1!$E$2:$E$4</c:f>
              <c:numCache>
                <c:formatCode>General</c:formatCode>
                <c:ptCount val="3"/>
                <c:pt idx="0">
                  <c:v>787</c:v>
                </c:pt>
                <c:pt idx="1">
                  <c:v>496</c:v>
                </c:pt>
                <c:pt idx="2">
                  <c:v>291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80-4189-B332-37CDAF63CB44}"/>
            </c:ext>
          </c:extLst>
        </c:ser>
        <c:ser>
          <c:idx val="4"/>
          <c:order val="4"/>
          <c:tx>
            <c:strRef>
              <c:f>Munka1!$F$1</c:f>
              <c:strCache>
                <c:ptCount val="1"/>
                <c:pt idx="0">
                  <c:v>Heves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Összes</c:v>
                </c:pt>
                <c:pt idx="1">
                  <c:v>Passzív surv.</c:v>
                </c:pt>
                <c:pt idx="2">
                  <c:v>Aktív surv.</c:v>
                </c:pt>
              </c:strCache>
            </c:strRef>
          </c:cat>
          <c:val>
            <c:numRef>
              <c:f>Munka1!$F$2:$F$4</c:f>
              <c:numCache>
                <c:formatCode>General</c:formatCode>
                <c:ptCount val="3"/>
                <c:pt idx="0">
                  <c:v>2367</c:v>
                </c:pt>
                <c:pt idx="1">
                  <c:v>1909</c:v>
                </c:pt>
                <c:pt idx="2">
                  <c:v>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80-4189-B332-37CDAF63CB44}"/>
            </c:ext>
          </c:extLst>
        </c:ser>
        <c:ser>
          <c:idx val="5"/>
          <c:order val="5"/>
          <c:tx>
            <c:strRef>
              <c:f>Munka1!$G$1</c:f>
              <c:strCache>
                <c:ptCount val="1"/>
                <c:pt idx="0">
                  <c:v>JNK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Összes</c:v>
                </c:pt>
                <c:pt idx="1">
                  <c:v>Passzív surv.</c:v>
                </c:pt>
                <c:pt idx="2">
                  <c:v>Aktív surv.</c:v>
                </c:pt>
              </c:strCache>
            </c:strRef>
          </c:cat>
          <c:val>
            <c:numRef>
              <c:f>Munka1!$G$2:$G$4</c:f>
              <c:numCache>
                <c:formatCode>General</c:formatCode>
                <c:ptCount val="3"/>
                <c:pt idx="0">
                  <c:v>180</c:v>
                </c:pt>
                <c:pt idx="1">
                  <c:v>154</c:v>
                </c:pt>
                <c:pt idx="2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80-4189-B332-37CDAF63CB44}"/>
            </c:ext>
          </c:extLst>
        </c:ser>
        <c:ser>
          <c:idx val="6"/>
          <c:order val="6"/>
          <c:tx>
            <c:strRef>
              <c:f>Munka1!$H$1</c:f>
              <c:strCache>
                <c:ptCount val="1"/>
                <c:pt idx="0">
                  <c:v>Komárom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Összes</c:v>
                </c:pt>
                <c:pt idx="1">
                  <c:v>Passzív surv.</c:v>
                </c:pt>
                <c:pt idx="2">
                  <c:v>Aktív surv.</c:v>
                </c:pt>
              </c:strCache>
            </c:strRef>
          </c:cat>
          <c:val>
            <c:numRef>
              <c:f>Munka1!$H$2:$H$4</c:f>
              <c:numCache>
                <c:formatCode>General</c:formatCode>
                <c:ptCount val="3"/>
                <c:pt idx="0">
                  <c:v>1205</c:v>
                </c:pt>
                <c:pt idx="1">
                  <c:v>753</c:v>
                </c:pt>
                <c:pt idx="2">
                  <c:v>452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80-4189-B332-37CDAF63CB44}"/>
            </c:ext>
          </c:extLst>
        </c:ser>
        <c:ser>
          <c:idx val="7"/>
          <c:order val="7"/>
          <c:tx>
            <c:strRef>
              <c:f>Munka1!$I$1</c:f>
              <c:strCache>
                <c:ptCount val="1"/>
                <c:pt idx="0">
                  <c:v>Nógrád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Összes</c:v>
                </c:pt>
                <c:pt idx="1">
                  <c:v>Passzív surv.</c:v>
                </c:pt>
                <c:pt idx="2">
                  <c:v>Aktív surv.</c:v>
                </c:pt>
              </c:strCache>
            </c:strRef>
          </c:cat>
          <c:val>
            <c:numRef>
              <c:f>Munka1!$I$2:$I$4</c:f>
              <c:numCache>
                <c:formatCode>General</c:formatCode>
                <c:ptCount val="3"/>
                <c:pt idx="0">
                  <c:v>1529</c:v>
                </c:pt>
                <c:pt idx="1">
                  <c:v>1130</c:v>
                </c:pt>
                <c:pt idx="2">
                  <c:v>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80-4189-B332-37CDAF63CB44}"/>
            </c:ext>
          </c:extLst>
        </c:ser>
        <c:ser>
          <c:idx val="8"/>
          <c:order val="8"/>
          <c:tx>
            <c:strRef>
              <c:f>Munka1!$J$1</c:f>
              <c:strCache>
                <c:ptCount val="1"/>
                <c:pt idx="0">
                  <c:v>Pest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Összes</c:v>
                </c:pt>
                <c:pt idx="1">
                  <c:v>Passzív surv.</c:v>
                </c:pt>
                <c:pt idx="2">
                  <c:v>Aktív surv.</c:v>
                </c:pt>
              </c:strCache>
            </c:strRef>
          </c:cat>
          <c:val>
            <c:numRef>
              <c:f>Munka1!$J$2:$J$4</c:f>
              <c:numCache>
                <c:formatCode>General</c:formatCode>
                <c:ptCount val="3"/>
                <c:pt idx="0">
                  <c:v>1190</c:v>
                </c:pt>
                <c:pt idx="1">
                  <c:v>767</c:v>
                </c:pt>
                <c:pt idx="2">
                  <c:v>423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80-4189-B332-37CDAF63CB44}"/>
            </c:ext>
          </c:extLst>
        </c:ser>
        <c:ser>
          <c:idx val="9"/>
          <c:order val="9"/>
          <c:tx>
            <c:strRef>
              <c:f>Munka1!$K$1</c:f>
              <c:strCache>
                <c:ptCount val="1"/>
                <c:pt idx="0">
                  <c:v>Szabolcs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Összes</c:v>
                </c:pt>
                <c:pt idx="1">
                  <c:v>Passzív surv.</c:v>
                </c:pt>
                <c:pt idx="2">
                  <c:v>Aktív surv.</c:v>
                </c:pt>
              </c:strCache>
            </c:strRef>
          </c:cat>
          <c:val>
            <c:numRef>
              <c:f>Munka1!$K$2:$K$4</c:f>
              <c:numCache>
                <c:formatCode>General</c:formatCode>
                <c:ptCount val="3"/>
                <c:pt idx="0">
                  <c:v>751</c:v>
                </c:pt>
                <c:pt idx="1">
                  <c:v>539</c:v>
                </c:pt>
                <c:pt idx="2">
                  <c:v>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80-4189-B332-37CDAF63CB44}"/>
            </c:ext>
          </c:extLst>
        </c:ser>
        <c:ser>
          <c:idx val="10"/>
          <c:order val="10"/>
          <c:tx>
            <c:strRef>
              <c:f>Munka1!$L$1</c:f>
              <c:strCache>
                <c:ptCount val="1"/>
                <c:pt idx="0">
                  <c:v>Egész MO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Összes</c:v>
                </c:pt>
                <c:pt idx="1">
                  <c:v>Passzív surv.</c:v>
                </c:pt>
                <c:pt idx="2">
                  <c:v>Aktív surv.</c:v>
                </c:pt>
              </c:strCache>
            </c:strRef>
          </c:cat>
          <c:val>
            <c:numRef>
              <c:f>Munka1!$L$2:$L$4</c:f>
              <c:numCache>
                <c:formatCode>General</c:formatCode>
                <c:ptCount val="3"/>
                <c:pt idx="0">
                  <c:v>14298</c:v>
                </c:pt>
                <c:pt idx="1">
                  <c:v>11223</c:v>
                </c:pt>
                <c:pt idx="2">
                  <c:v>3075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68-4E86-980B-443F579AD0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9152232"/>
        <c:axId val="359148624"/>
      </c:barChart>
      <c:catAx>
        <c:axId val="35915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359148624"/>
        <c:crosses val="autoZero"/>
        <c:auto val="1"/>
        <c:lblAlgn val="ctr"/>
        <c:lblOffset val="100"/>
        <c:noMultiLvlLbl val="0"/>
      </c:catAx>
      <c:valAx>
        <c:axId val="359148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359152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FFFFFF"/>
    </a:solidFill>
    <a:ln>
      <a:noFill/>
    </a:ln>
    <a:effectLst/>
  </c:spPr>
  <c:txPr>
    <a:bodyPr/>
    <a:lstStyle/>
    <a:p>
      <a:pPr>
        <a:defRPr sz="1100" b="1" i="0" baseline="0"/>
      </a:pPr>
      <a:endParaRPr lang="hu-HU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0253830467000646E-2"/>
          <c:y val="3.5177219768261908E-2"/>
          <c:w val="0.92486986148076944"/>
          <c:h val="0.846601077131194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összes eset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Munka1!$A$2:$A$9</c:f>
              <c:strCache>
                <c:ptCount val="8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 </c:v>
                </c:pt>
                <c:pt idx="5">
                  <c:v>2023/2024</c:v>
                </c:pt>
                <c:pt idx="6">
                  <c:v>2024/2025</c:v>
                </c:pt>
                <c:pt idx="7">
                  <c:v>2025/2026 (2025.09.12-ig)</c:v>
                </c:pt>
              </c:strCache>
            </c:strRef>
          </c:cat>
          <c:val>
            <c:numRef>
              <c:f>Munka1!$B$2:$B$9</c:f>
              <c:numCache>
                <c:formatCode>General</c:formatCode>
                <c:ptCount val="8"/>
                <c:pt idx="0">
                  <c:v>661</c:v>
                </c:pt>
                <c:pt idx="1">
                  <c:v>3263</c:v>
                </c:pt>
                <c:pt idx="2">
                  <c:v>5533</c:v>
                </c:pt>
                <c:pt idx="3">
                  <c:v>2520</c:v>
                </c:pt>
                <c:pt idx="4">
                  <c:v>698</c:v>
                </c:pt>
                <c:pt idx="5">
                  <c:v>422</c:v>
                </c:pt>
                <c:pt idx="6">
                  <c:v>757</c:v>
                </c:pt>
                <c:pt idx="7">
                  <c:v>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84-4E95-A1E2-3C1AA73F5652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ebből passzív surveillance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Munka1!$A$2:$A$9</c:f>
              <c:strCache>
                <c:ptCount val="8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 </c:v>
                </c:pt>
                <c:pt idx="5">
                  <c:v>2023/2024</c:v>
                </c:pt>
                <c:pt idx="6">
                  <c:v>2024/2025</c:v>
                </c:pt>
                <c:pt idx="7">
                  <c:v>2025/2026 (2025.09.12-ig)</c:v>
                </c:pt>
              </c:strCache>
            </c:strRef>
          </c:cat>
          <c:val>
            <c:numRef>
              <c:f>Munka1!$C$2:$C$9</c:f>
              <c:numCache>
                <c:formatCode>General</c:formatCode>
                <c:ptCount val="8"/>
                <c:pt idx="0">
                  <c:v>563</c:v>
                </c:pt>
                <c:pt idx="1">
                  <c:v>2748</c:v>
                </c:pt>
                <c:pt idx="2">
                  <c:v>4500</c:v>
                </c:pt>
                <c:pt idx="3">
                  <c:v>2171</c:v>
                </c:pt>
                <c:pt idx="4">
                  <c:v>326</c:v>
                </c:pt>
                <c:pt idx="5">
                  <c:v>201</c:v>
                </c:pt>
                <c:pt idx="6">
                  <c:v>429</c:v>
                </c:pt>
                <c:pt idx="7">
                  <c:v>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84-4E95-A1E2-3C1AA73F5652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ebből aktív surveillance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Munka1!$A$2:$A$9</c:f>
              <c:strCache>
                <c:ptCount val="8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 </c:v>
                </c:pt>
                <c:pt idx="5">
                  <c:v>2023/2024</c:v>
                </c:pt>
                <c:pt idx="6">
                  <c:v>2024/2025</c:v>
                </c:pt>
                <c:pt idx="7">
                  <c:v>2025/2026 (2025.09.12-ig)</c:v>
                </c:pt>
              </c:strCache>
            </c:strRef>
          </c:cat>
          <c:val>
            <c:numRef>
              <c:f>Munka1!$D$2:$D$9</c:f>
              <c:numCache>
                <c:formatCode>General</c:formatCode>
                <c:ptCount val="8"/>
                <c:pt idx="0">
                  <c:v>98</c:v>
                </c:pt>
                <c:pt idx="1">
                  <c:v>515</c:v>
                </c:pt>
                <c:pt idx="2">
                  <c:v>1033</c:v>
                </c:pt>
                <c:pt idx="3">
                  <c:v>349</c:v>
                </c:pt>
                <c:pt idx="4">
                  <c:v>372</c:v>
                </c:pt>
                <c:pt idx="5">
                  <c:v>221</c:v>
                </c:pt>
                <c:pt idx="6">
                  <c:v>328</c:v>
                </c:pt>
                <c:pt idx="7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84-4E95-A1E2-3C1AA73F5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0610848"/>
        <c:axId val="410611176"/>
      </c:barChart>
      <c:catAx>
        <c:axId val="41061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10611176"/>
        <c:crosses val="autoZero"/>
        <c:auto val="1"/>
        <c:lblAlgn val="ctr"/>
        <c:lblOffset val="100"/>
        <c:noMultiLvlLbl val="0"/>
      </c:catAx>
      <c:valAx>
        <c:axId val="410611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10610848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FFFFFF"/>
    </a:solidFill>
    <a:ln>
      <a:noFill/>
    </a:ln>
    <a:effectLst/>
  </c:spPr>
  <c:txPr>
    <a:bodyPr/>
    <a:lstStyle/>
    <a:p>
      <a:pPr>
        <a:defRPr sz="1100" b="1" i="0" baseline="0"/>
      </a:pPr>
      <a:endParaRPr lang="hu-HU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1456574560055859E-2"/>
          <c:y val="1.566161465533833E-2"/>
          <c:w val="0.91574250931672407"/>
          <c:h val="0.869218970606167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I. negyedév (03., 04., 05.)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Munka1!$A$2:$A$9</c:f>
              <c:strCache>
                <c:ptCount val="8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</c:v>
                </c:pt>
                <c:pt idx="6">
                  <c:v>2024/2025</c:v>
                </c:pt>
                <c:pt idx="7">
                  <c:v>2025/2026 (2025.08.31-ig)</c:v>
                </c:pt>
              </c:strCache>
            </c:strRef>
          </c:cat>
          <c:val>
            <c:numRef>
              <c:f>Munka1!$B$2:$B$9</c:f>
              <c:numCache>
                <c:formatCode>General</c:formatCode>
                <c:ptCount val="8"/>
                <c:pt idx="0">
                  <c:v>11</c:v>
                </c:pt>
                <c:pt idx="1">
                  <c:v>752</c:v>
                </c:pt>
                <c:pt idx="2">
                  <c:v>2700</c:v>
                </c:pt>
                <c:pt idx="3">
                  <c:v>1986</c:v>
                </c:pt>
                <c:pt idx="4">
                  <c:v>303</c:v>
                </c:pt>
                <c:pt idx="5">
                  <c:v>142</c:v>
                </c:pt>
                <c:pt idx="6">
                  <c:v>111</c:v>
                </c:pt>
                <c:pt idx="7">
                  <c:v>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D1-4DEE-A6C7-0DD318D4D90A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II. negyedév (06., 07., 08.)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Munka1!$A$2:$A$9</c:f>
              <c:strCache>
                <c:ptCount val="8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</c:v>
                </c:pt>
                <c:pt idx="6">
                  <c:v>2024/2025</c:v>
                </c:pt>
                <c:pt idx="7">
                  <c:v>2025/2026 (2025.08.31-ig)</c:v>
                </c:pt>
              </c:strCache>
            </c:strRef>
          </c:cat>
          <c:val>
            <c:numRef>
              <c:f>Munka1!$C$2:$C$9</c:f>
              <c:numCache>
                <c:formatCode>General</c:formatCode>
                <c:ptCount val="8"/>
                <c:pt idx="0">
                  <c:v>25</c:v>
                </c:pt>
                <c:pt idx="1">
                  <c:v>257</c:v>
                </c:pt>
                <c:pt idx="2">
                  <c:v>887</c:v>
                </c:pt>
                <c:pt idx="3">
                  <c:v>280</c:v>
                </c:pt>
                <c:pt idx="4">
                  <c:v>123</c:v>
                </c:pt>
                <c:pt idx="5">
                  <c:v>68</c:v>
                </c:pt>
                <c:pt idx="6">
                  <c:v>67</c:v>
                </c:pt>
                <c:pt idx="7">
                  <c:v>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D1-4DEE-A6C7-0DD318D4D90A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III. negyedév (09., 10., 11.)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Munka1!$A$2:$A$9</c:f>
              <c:strCache>
                <c:ptCount val="8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</c:v>
                </c:pt>
                <c:pt idx="6">
                  <c:v>2024/2025</c:v>
                </c:pt>
                <c:pt idx="7">
                  <c:v>2025/2026 (2025.08.31-ig)</c:v>
                </c:pt>
              </c:strCache>
            </c:strRef>
          </c:cat>
          <c:val>
            <c:numRef>
              <c:f>Munka1!$D$2:$D$9</c:f>
              <c:numCache>
                <c:formatCode>General</c:formatCode>
                <c:ptCount val="8"/>
                <c:pt idx="0">
                  <c:v>43</c:v>
                </c:pt>
                <c:pt idx="1">
                  <c:v>636</c:v>
                </c:pt>
                <c:pt idx="2">
                  <c:v>398</c:v>
                </c:pt>
                <c:pt idx="3">
                  <c:v>51</c:v>
                </c:pt>
                <c:pt idx="4">
                  <c:v>63</c:v>
                </c:pt>
                <c:pt idx="5">
                  <c:v>42</c:v>
                </c:pt>
                <c:pt idx="6">
                  <c:v>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D1-4DEE-A6C7-0DD318D4D90A}"/>
            </c:ext>
          </c:extLst>
        </c:ser>
        <c:ser>
          <c:idx val="3"/>
          <c:order val="3"/>
          <c:tx>
            <c:strRef>
              <c:f>Munka1!$E$1</c:f>
              <c:strCache>
                <c:ptCount val="1"/>
                <c:pt idx="0">
                  <c:v>IV. negyedév (12., 01., 02.)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2222222222222212E-2"/>
                      <c:h val="0.107083489563804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7D1-4DEE-A6C7-0DD318D4D9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Munka1!$A$2:$A$9</c:f>
              <c:strCache>
                <c:ptCount val="8"/>
                <c:pt idx="0">
                  <c:v>2018/2019</c:v>
                </c:pt>
                <c:pt idx="1">
                  <c:v>2019/2020</c:v>
                </c:pt>
                <c:pt idx="2">
                  <c:v>2020/2021</c:v>
                </c:pt>
                <c:pt idx="3">
                  <c:v>2021/2022</c:v>
                </c:pt>
                <c:pt idx="4">
                  <c:v>2022/2023</c:v>
                </c:pt>
                <c:pt idx="5">
                  <c:v>2023/2024 </c:v>
                </c:pt>
                <c:pt idx="6">
                  <c:v>2024/2025</c:v>
                </c:pt>
                <c:pt idx="7">
                  <c:v>2025/2026 (2025.08.31-ig)</c:v>
                </c:pt>
              </c:strCache>
            </c:strRef>
          </c:cat>
          <c:val>
            <c:numRef>
              <c:f>Munka1!$E$2:$E$9</c:f>
              <c:numCache>
                <c:formatCode>General</c:formatCode>
                <c:ptCount val="8"/>
                <c:pt idx="0">
                  <c:v>582</c:v>
                </c:pt>
                <c:pt idx="1">
                  <c:v>1618</c:v>
                </c:pt>
                <c:pt idx="2">
                  <c:v>1548</c:v>
                </c:pt>
                <c:pt idx="3">
                  <c:v>203</c:v>
                </c:pt>
                <c:pt idx="4">
                  <c:v>209</c:v>
                </c:pt>
                <c:pt idx="5">
                  <c:v>170</c:v>
                </c:pt>
                <c:pt idx="6">
                  <c:v>460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D1-4DEE-A6C7-0DD318D4D9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5142160"/>
        <c:axId val="655141504"/>
      </c:barChart>
      <c:catAx>
        <c:axId val="655142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655141504"/>
        <c:crosses val="autoZero"/>
        <c:auto val="1"/>
        <c:lblAlgn val="ctr"/>
        <c:lblOffset val="100"/>
        <c:noMultiLvlLbl val="0"/>
      </c:catAx>
      <c:valAx>
        <c:axId val="655141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655142160"/>
        <c:crosses val="autoZero"/>
        <c:crossBetween val="between"/>
      </c:valAx>
      <c:spPr>
        <a:solidFill>
          <a:srgbClr val="FFFFFF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FFFFFF"/>
    </a:solidFill>
    <a:ln>
      <a:noFill/>
    </a:ln>
    <a:effectLst/>
  </c:spPr>
  <c:txPr>
    <a:bodyPr/>
    <a:lstStyle/>
    <a:p>
      <a:pPr>
        <a:defRPr sz="1100" b="1" i="0" baseline="0"/>
      </a:pPr>
      <a:endParaRPr lang="hu-HU"/>
    </a:p>
  </c:txPr>
  <c:externalData r:id="rId4">
    <c:autoUpdate val="0"/>
  </c:externalData>
  <c:userShapes r:id="rId5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Összes eset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Munka1!$A$2:$A$31</c:f>
              <c:strCache>
                <c:ptCount val="30"/>
                <c:pt idx="0">
                  <c:v>2018/19_I.</c:v>
                </c:pt>
                <c:pt idx="1">
                  <c:v>2018/19_II.</c:v>
                </c:pt>
                <c:pt idx="2">
                  <c:v>2018/19_III.</c:v>
                </c:pt>
                <c:pt idx="3">
                  <c:v>2018/19_IV.</c:v>
                </c:pt>
                <c:pt idx="4">
                  <c:v>2019/20_I.</c:v>
                </c:pt>
                <c:pt idx="5">
                  <c:v>2019/20_II.</c:v>
                </c:pt>
                <c:pt idx="6">
                  <c:v>2019/20_III.</c:v>
                </c:pt>
                <c:pt idx="7">
                  <c:v>2019/20_IV.</c:v>
                </c:pt>
                <c:pt idx="8">
                  <c:v>2020/21_I.</c:v>
                </c:pt>
                <c:pt idx="9">
                  <c:v>2020/21_II.</c:v>
                </c:pt>
                <c:pt idx="10">
                  <c:v>2020/21_III.</c:v>
                </c:pt>
                <c:pt idx="11">
                  <c:v>2020/21_IV.</c:v>
                </c:pt>
                <c:pt idx="12">
                  <c:v>2021/22_I.</c:v>
                </c:pt>
                <c:pt idx="13">
                  <c:v>2021/22_II.</c:v>
                </c:pt>
                <c:pt idx="14">
                  <c:v>2021/22_III.</c:v>
                </c:pt>
                <c:pt idx="15">
                  <c:v>2021/22_IV.</c:v>
                </c:pt>
                <c:pt idx="16">
                  <c:v>2022/23_I</c:v>
                </c:pt>
                <c:pt idx="17">
                  <c:v>2022/23_II</c:v>
                </c:pt>
                <c:pt idx="18">
                  <c:v>2022/23_III</c:v>
                </c:pt>
                <c:pt idx="19">
                  <c:v>2022/23_IV</c:v>
                </c:pt>
                <c:pt idx="20">
                  <c:v>2023/24_I</c:v>
                </c:pt>
                <c:pt idx="21">
                  <c:v>2023/24_II</c:v>
                </c:pt>
                <c:pt idx="22">
                  <c:v>2023/24_III</c:v>
                </c:pt>
                <c:pt idx="23">
                  <c:v>2023/24_IV</c:v>
                </c:pt>
                <c:pt idx="24">
                  <c:v>2024/25_I</c:v>
                </c:pt>
                <c:pt idx="25">
                  <c:v>2024/25_II</c:v>
                </c:pt>
                <c:pt idx="26">
                  <c:v>2024/25_III</c:v>
                </c:pt>
                <c:pt idx="27">
                  <c:v>2024/25_IV</c:v>
                </c:pt>
                <c:pt idx="28">
                  <c:v>2025/26_I</c:v>
                </c:pt>
                <c:pt idx="29">
                  <c:v>2025/26_II</c:v>
                </c:pt>
              </c:strCache>
            </c:strRef>
          </c:cat>
          <c:val>
            <c:numRef>
              <c:f>Munka1!$B$2:$B$31</c:f>
              <c:numCache>
                <c:formatCode>General</c:formatCode>
                <c:ptCount val="30"/>
                <c:pt idx="0">
                  <c:v>11</c:v>
                </c:pt>
                <c:pt idx="1">
                  <c:v>25</c:v>
                </c:pt>
                <c:pt idx="2">
                  <c:v>43</c:v>
                </c:pt>
                <c:pt idx="3">
                  <c:v>582</c:v>
                </c:pt>
                <c:pt idx="4">
                  <c:v>752</c:v>
                </c:pt>
                <c:pt idx="5">
                  <c:v>257</c:v>
                </c:pt>
                <c:pt idx="6">
                  <c:v>636</c:v>
                </c:pt>
                <c:pt idx="7">
                  <c:v>1618</c:v>
                </c:pt>
                <c:pt idx="8">
                  <c:v>2700</c:v>
                </c:pt>
                <c:pt idx="9">
                  <c:v>887</c:v>
                </c:pt>
                <c:pt idx="10">
                  <c:v>398</c:v>
                </c:pt>
                <c:pt idx="11">
                  <c:v>1548</c:v>
                </c:pt>
                <c:pt idx="12">
                  <c:v>1986</c:v>
                </c:pt>
                <c:pt idx="13">
                  <c:v>280</c:v>
                </c:pt>
                <c:pt idx="14">
                  <c:v>51</c:v>
                </c:pt>
                <c:pt idx="15">
                  <c:v>203</c:v>
                </c:pt>
                <c:pt idx="16">
                  <c:v>303</c:v>
                </c:pt>
                <c:pt idx="17">
                  <c:v>123</c:v>
                </c:pt>
                <c:pt idx="18">
                  <c:v>63</c:v>
                </c:pt>
                <c:pt idx="19">
                  <c:v>209</c:v>
                </c:pt>
                <c:pt idx="20">
                  <c:v>142</c:v>
                </c:pt>
                <c:pt idx="21">
                  <c:v>68</c:v>
                </c:pt>
                <c:pt idx="22">
                  <c:v>42</c:v>
                </c:pt>
                <c:pt idx="23">
                  <c:v>170</c:v>
                </c:pt>
                <c:pt idx="24">
                  <c:v>111</c:v>
                </c:pt>
                <c:pt idx="25">
                  <c:v>67</c:v>
                </c:pt>
                <c:pt idx="26">
                  <c:v>119</c:v>
                </c:pt>
                <c:pt idx="27">
                  <c:v>460</c:v>
                </c:pt>
                <c:pt idx="28">
                  <c:v>306</c:v>
                </c:pt>
                <c:pt idx="29">
                  <c:v>128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CD-40C2-AB65-C7DB3DFE8F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5222792"/>
        <c:axId val="405221808"/>
      </c:lineChart>
      <c:catAx>
        <c:axId val="405222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05221808"/>
        <c:crosses val="autoZero"/>
        <c:auto val="1"/>
        <c:lblAlgn val="ctr"/>
        <c:lblOffset val="100"/>
        <c:noMultiLvlLbl val="0"/>
      </c:catAx>
      <c:valAx>
        <c:axId val="40522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05222792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FFFFFF"/>
    </a:solidFill>
    <a:ln>
      <a:noFill/>
    </a:ln>
    <a:effectLst/>
  </c:spPr>
  <c:txPr>
    <a:bodyPr/>
    <a:lstStyle/>
    <a:p>
      <a:pPr>
        <a:defRPr b="1" i="0" baseline="0"/>
      </a:pPr>
      <a:endParaRPr lang="hu-HU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2018/19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Munka1!$A$2:$A$11</c:f>
              <c:strCache>
                <c:ptCount val="10"/>
                <c:pt idx="0">
                  <c:v>Békés</c:v>
                </c:pt>
                <c:pt idx="1">
                  <c:v>BAZ</c:v>
                </c:pt>
                <c:pt idx="2">
                  <c:v>Fejér</c:v>
                </c:pt>
                <c:pt idx="3">
                  <c:v>Hajdú</c:v>
                </c:pt>
                <c:pt idx="4">
                  <c:v>Heves</c:v>
                </c:pt>
                <c:pt idx="5">
                  <c:v>JNK</c:v>
                </c:pt>
                <c:pt idx="6">
                  <c:v>Komárom</c:v>
                </c:pt>
                <c:pt idx="7">
                  <c:v>Nógrád</c:v>
                </c:pt>
                <c:pt idx="8">
                  <c:v>Pest </c:v>
                </c:pt>
                <c:pt idx="9">
                  <c:v>Szabolcs</c:v>
                </c:pt>
              </c:strCache>
            </c:strRef>
          </c:cat>
          <c:val>
            <c:numRef>
              <c:f>Munka1!$B$2:$B$11</c:f>
              <c:numCache>
                <c:formatCode>General</c:formatCode>
                <c:ptCount val="10"/>
                <c:pt idx="0">
                  <c:v>0</c:v>
                </c:pt>
                <c:pt idx="1">
                  <c:v>99</c:v>
                </c:pt>
                <c:pt idx="2">
                  <c:v>0</c:v>
                </c:pt>
                <c:pt idx="3">
                  <c:v>0</c:v>
                </c:pt>
                <c:pt idx="4">
                  <c:v>481</c:v>
                </c:pt>
                <c:pt idx="5">
                  <c:v>0</c:v>
                </c:pt>
                <c:pt idx="6">
                  <c:v>0</c:v>
                </c:pt>
                <c:pt idx="7">
                  <c:v>53</c:v>
                </c:pt>
                <c:pt idx="8">
                  <c:v>0</c:v>
                </c:pt>
                <c:pt idx="9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80-4189-B332-37CDAF63CB44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2019/20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Munka1!$A$2:$A$11</c:f>
              <c:strCache>
                <c:ptCount val="10"/>
                <c:pt idx="0">
                  <c:v>Békés</c:v>
                </c:pt>
                <c:pt idx="1">
                  <c:v>BAZ</c:v>
                </c:pt>
                <c:pt idx="2">
                  <c:v>Fejér</c:v>
                </c:pt>
                <c:pt idx="3">
                  <c:v>Hajdú</c:v>
                </c:pt>
                <c:pt idx="4">
                  <c:v>Heves</c:v>
                </c:pt>
                <c:pt idx="5">
                  <c:v>JNK</c:v>
                </c:pt>
                <c:pt idx="6">
                  <c:v>Komárom</c:v>
                </c:pt>
                <c:pt idx="7">
                  <c:v>Nógrád</c:v>
                </c:pt>
                <c:pt idx="8">
                  <c:v>Pest </c:v>
                </c:pt>
                <c:pt idx="9">
                  <c:v>Szabolcs</c:v>
                </c:pt>
              </c:strCache>
            </c:strRef>
          </c:cat>
          <c:val>
            <c:numRef>
              <c:f>Munka1!$C$2:$C$11</c:f>
              <c:numCache>
                <c:formatCode>General</c:formatCode>
                <c:ptCount val="10"/>
                <c:pt idx="0">
                  <c:v>23</c:v>
                </c:pt>
                <c:pt idx="1">
                  <c:v>1953</c:v>
                </c:pt>
                <c:pt idx="2">
                  <c:v>0</c:v>
                </c:pt>
                <c:pt idx="3">
                  <c:v>69</c:v>
                </c:pt>
                <c:pt idx="4">
                  <c:v>593</c:v>
                </c:pt>
                <c:pt idx="5">
                  <c:v>104</c:v>
                </c:pt>
                <c:pt idx="6">
                  <c:v>4</c:v>
                </c:pt>
                <c:pt idx="7">
                  <c:v>198</c:v>
                </c:pt>
                <c:pt idx="8">
                  <c:v>152</c:v>
                </c:pt>
                <c:pt idx="9">
                  <c:v>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80-4189-B332-37CDAF63CB44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2020/21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Munka1!$A$2:$A$11</c:f>
              <c:strCache>
                <c:ptCount val="10"/>
                <c:pt idx="0">
                  <c:v>Békés</c:v>
                </c:pt>
                <c:pt idx="1">
                  <c:v>BAZ</c:v>
                </c:pt>
                <c:pt idx="2">
                  <c:v>Fejér</c:v>
                </c:pt>
                <c:pt idx="3">
                  <c:v>Hajdú</c:v>
                </c:pt>
                <c:pt idx="4">
                  <c:v>Heves</c:v>
                </c:pt>
                <c:pt idx="5">
                  <c:v>JNK</c:v>
                </c:pt>
                <c:pt idx="6">
                  <c:v>Komárom</c:v>
                </c:pt>
                <c:pt idx="7">
                  <c:v>Nógrád</c:v>
                </c:pt>
                <c:pt idx="8">
                  <c:v>Pest </c:v>
                </c:pt>
                <c:pt idx="9">
                  <c:v>Szabolcs</c:v>
                </c:pt>
              </c:strCache>
            </c:strRef>
          </c:cat>
          <c:val>
            <c:numRef>
              <c:f>Munka1!$D$2:$D$11</c:f>
              <c:numCache>
                <c:formatCode>General</c:formatCode>
                <c:ptCount val="10"/>
                <c:pt idx="0">
                  <c:v>97</c:v>
                </c:pt>
                <c:pt idx="1">
                  <c:v>3127</c:v>
                </c:pt>
                <c:pt idx="2">
                  <c:v>0</c:v>
                </c:pt>
                <c:pt idx="3">
                  <c:v>263</c:v>
                </c:pt>
                <c:pt idx="4">
                  <c:v>661</c:v>
                </c:pt>
                <c:pt idx="5">
                  <c:v>75</c:v>
                </c:pt>
                <c:pt idx="6">
                  <c:v>360</c:v>
                </c:pt>
                <c:pt idx="7">
                  <c:v>574</c:v>
                </c:pt>
                <c:pt idx="8">
                  <c:v>112</c:v>
                </c:pt>
                <c:pt idx="9">
                  <c:v>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80-4189-B332-37CDAF63CB44}"/>
            </c:ext>
          </c:extLst>
        </c:ser>
        <c:ser>
          <c:idx val="3"/>
          <c:order val="3"/>
          <c:tx>
            <c:strRef>
              <c:f>Munka1!$E$1</c:f>
              <c:strCache>
                <c:ptCount val="1"/>
                <c:pt idx="0">
                  <c:v>2021/22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Munka1!$A$2:$A$11</c:f>
              <c:strCache>
                <c:ptCount val="10"/>
                <c:pt idx="0">
                  <c:v>Békés</c:v>
                </c:pt>
                <c:pt idx="1">
                  <c:v>BAZ</c:v>
                </c:pt>
                <c:pt idx="2">
                  <c:v>Fejér</c:v>
                </c:pt>
                <c:pt idx="3">
                  <c:v>Hajdú</c:v>
                </c:pt>
                <c:pt idx="4">
                  <c:v>Heves</c:v>
                </c:pt>
                <c:pt idx="5">
                  <c:v>JNK</c:v>
                </c:pt>
                <c:pt idx="6">
                  <c:v>Komárom</c:v>
                </c:pt>
                <c:pt idx="7">
                  <c:v>Nógrád</c:v>
                </c:pt>
                <c:pt idx="8">
                  <c:v>Pest </c:v>
                </c:pt>
                <c:pt idx="9">
                  <c:v>Szabolcs</c:v>
                </c:pt>
              </c:strCache>
            </c:strRef>
          </c:cat>
          <c:val>
            <c:numRef>
              <c:f>Munka1!$E$2:$E$11</c:f>
              <c:numCache>
                <c:formatCode>General</c:formatCode>
                <c:ptCount val="10"/>
                <c:pt idx="0">
                  <c:v>0</c:v>
                </c:pt>
                <c:pt idx="1">
                  <c:v>888</c:v>
                </c:pt>
                <c:pt idx="2">
                  <c:v>12</c:v>
                </c:pt>
                <c:pt idx="3">
                  <c:v>114</c:v>
                </c:pt>
                <c:pt idx="4">
                  <c:v>567</c:v>
                </c:pt>
                <c:pt idx="5">
                  <c:v>1</c:v>
                </c:pt>
                <c:pt idx="6">
                  <c:v>245</c:v>
                </c:pt>
                <c:pt idx="7">
                  <c:v>525</c:v>
                </c:pt>
                <c:pt idx="8">
                  <c:v>48</c:v>
                </c:pt>
                <c:pt idx="9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80-4189-B332-37CDAF63CB44}"/>
            </c:ext>
          </c:extLst>
        </c:ser>
        <c:ser>
          <c:idx val="4"/>
          <c:order val="4"/>
          <c:tx>
            <c:strRef>
              <c:f>Munka1!$F$1</c:f>
              <c:strCache>
                <c:ptCount val="1"/>
                <c:pt idx="0">
                  <c:v>2022/23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Munka1!$A$2:$A$11</c:f>
              <c:strCache>
                <c:ptCount val="10"/>
                <c:pt idx="0">
                  <c:v>Békés</c:v>
                </c:pt>
                <c:pt idx="1">
                  <c:v>BAZ</c:v>
                </c:pt>
                <c:pt idx="2">
                  <c:v>Fejér</c:v>
                </c:pt>
                <c:pt idx="3">
                  <c:v>Hajdú</c:v>
                </c:pt>
                <c:pt idx="4">
                  <c:v>Heves</c:v>
                </c:pt>
                <c:pt idx="5">
                  <c:v>JNK</c:v>
                </c:pt>
                <c:pt idx="6">
                  <c:v>Komárom</c:v>
                </c:pt>
                <c:pt idx="7">
                  <c:v>Nógrád</c:v>
                </c:pt>
                <c:pt idx="8">
                  <c:v>Pest </c:v>
                </c:pt>
                <c:pt idx="9">
                  <c:v>Szabolcs</c:v>
                </c:pt>
              </c:strCache>
            </c:strRef>
          </c:cat>
          <c:val>
            <c:numRef>
              <c:f>Munka1!$F$2:$F$11</c:f>
              <c:numCache>
                <c:formatCode>General</c:formatCode>
                <c:ptCount val="10"/>
                <c:pt idx="0">
                  <c:v>0</c:v>
                </c:pt>
                <c:pt idx="1">
                  <c:v>48</c:v>
                </c:pt>
                <c:pt idx="2">
                  <c:v>29</c:v>
                </c:pt>
                <c:pt idx="3">
                  <c:v>147</c:v>
                </c:pt>
                <c:pt idx="4">
                  <c:v>57</c:v>
                </c:pt>
                <c:pt idx="5">
                  <c:v>0</c:v>
                </c:pt>
                <c:pt idx="6">
                  <c:v>44</c:v>
                </c:pt>
                <c:pt idx="7">
                  <c:v>85</c:v>
                </c:pt>
                <c:pt idx="8">
                  <c:v>196</c:v>
                </c:pt>
                <c:pt idx="9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80-4189-B332-37CDAF63CB44}"/>
            </c:ext>
          </c:extLst>
        </c:ser>
        <c:ser>
          <c:idx val="5"/>
          <c:order val="5"/>
          <c:tx>
            <c:strRef>
              <c:f>Munka1!$G$1</c:f>
              <c:strCache>
                <c:ptCount val="1"/>
                <c:pt idx="0">
                  <c:v>2023/24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Munka1!$A$2:$A$11</c:f>
              <c:strCache>
                <c:ptCount val="10"/>
                <c:pt idx="0">
                  <c:v>Békés</c:v>
                </c:pt>
                <c:pt idx="1">
                  <c:v>BAZ</c:v>
                </c:pt>
                <c:pt idx="2">
                  <c:v>Fejér</c:v>
                </c:pt>
                <c:pt idx="3">
                  <c:v>Hajdú</c:v>
                </c:pt>
                <c:pt idx="4">
                  <c:v>Heves</c:v>
                </c:pt>
                <c:pt idx="5">
                  <c:v>JNK</c:v>
                </c:pt>
                <c:pt idx="6">
                  <c:v>Komárom</c:v>
                </c:pt>
                <c:pt idx="7">
                  <c:v>Nógrád</c:v>
                </c:pt>
                <c:pt idx="8">
                  <c:v>Pest </c:v>
                </c:pt>
                <c:pt idx="9">
                  <c:v>Szabolcs</c:v>
                </c:pt>
              </c:strCache>
            </c:strRef>
          </c:cat>
          <c:val>
            <c:numRef>
              <c:f>Munka1!$G$2:$G$11</c:f>
              <c:numCache>
                <c:formatCode>General</c:formatCode>
                <c:ptCount val="10"/>
                <c:pt idx="0">
                  <c:v>0</c:v>
                </c:pt>
                <c:pt idx="1">
                  <c:v>7</c:v>
                </c:pt>
                <c:pt idx="2">
                  <c:v>6</c:v>
                </c:pt>
                <c:pt idx="3">
                  <c:v>159</c:v>
                </c:pt>
                <c:pt idx="4">
                  <c:v>6</c:v>
                </c:pt>
                <c:pt idx="5">
                  <c:v>0</c:v>
                </c:pt>
                <c:pt idx="6">
                  <c:v>65</c:v>
                </c:pt>
                <c:pt idx="7">
                  <c:v>32</c:v>
                </c:pt>
                <c:pt idx="8">
                  <c:v>96</c:v>
                </c:pt>
                <c:pt idx="9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80-4189-B332-37CDAF63CB44}"/>
            </c:ext>
          </c:extLst>
        </c:ser>
        <c:ser>
          <c:idx val="6"/>
          <c:order val="6"/>
          <c:tx>
            <c:strRef>
              <c:f>Munka1!$H$1</c:f>
              <c:strCache>
                <c:ptCount val="1"/>
                <c:pt idx="0">
                  <c:v>2024/25 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Munka1!$A$2:$A$11</c:f>
              <c:strCache>
                <c:ptCount val="10"/>
                <c:pt idx="0">
                  <c:v>Békés</c:v>
                </c:pt>
                <c:pt idx="1">
                  <c:v>BAZ</c:v>
                </c:pt>
                <c:pt idx="2">
                  <c:v>Fejér</c:v>
                </c:pt>
                <c:pt idx="3">
                  <c:v>Hajdú</c:v>
                </c:pt>
                <c:pt idx="4">
                  <c:v>Heves</c:v>
                </c:pt>
                <c:pt idx="5">
                  <c:v>JNK</c:v>
                </c:pt>
                <c:pt idx="6">
                  <c:v>Komárom</c:v>
                </c:pt>
                <c:pt idx="7">
                  <c:v>Nógrád</c:v>
                </c:pt>
                <c:pt idx="8">
                  <c:v>Pest </c:v>
                </c:pt>
                <c:pt idx="9">
                  <c:v>Szabolcs</c:v>
                </c:pt>
              </c:strCache>
            </c:strRef>
          </c:cat>
          <c:val>
            <c:numRef>
              <c:f>Munka1!$H$2:$H$11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22</c:v>
                </c:pt>
                <c:pt idx="4">
                  <c:v>0</c:v>
                </c:pt>
                <c:pt idx="5">
                  <c:v>0</c:v>
                </c:pt>
                <c:pt idx="6">
                  <c:v>352</c:v>
                </c:pt>
                <c:pt idx="7">
                  <c:v>33</c:v>
                </c:pt>
                <c:pt idx="8">
                  <c:v>333</c:v>
                </c:pt>
                <c:pt idx="9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80-4189-B332-37CDAF63CB44}"/>
            </c:ext>
          </c:extLst>
        </c:ser>
        <c:ser>
          <c:idx val="7"/>
          <c:order val="7"/>
          <c:tx>
            <c:strRef>
              <c:f>Munka1!$I$1</c:f>
              <c:strCache>
                <c:ptCount val="1"/>
                <c:pt idx="0">
                  <c:v>2025/2026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Munka1!$A$2:$A$11</c:f>
              <c:strCache>
                <c:ptCount val="10"/>
                <c:pt idx="0">
                  <c:v>Békés</c:v>
                </c:pt>
                <c:pt idx="1">
                  <c:v>BAZ</c:v>
                </c:pt>
                <c:pt idx="2">
                  <c:v>Fejér</c:v>
                </c:pt>
                <c:pt idx="3">
                  <c:v>Hajdú</c:v>
                </c:pt>
                <c:pt idx="4">
                  <c:v>Heves</c:v>
                </c:pt>
                <c:pt idx="5">
                  <c:v>JNK</c:v>
                </c:pt>
                <c:pt idx="6">
                  <c:v>Komárom</c:v>
                </c:pt>
                <c:pt idx="7">
                  <c:v>Nógrád</c:v>
                </c:pt>
                <c:pt idx="8">
                  <c:v>Pest </c:v>
                </c:pt>
                <c:pt idx="9">
                  <c:v>Szabolcs</c:v>
                </c:pt>
              </c:strCache>
            </c:strRef>
          </c:cat>
          <c:val>
            <c:numRef>
              <c:f>Munka1!$I$2:$I$11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13</c:v>
                </c:pt>
                <c:pt idx="4">
                  <c:v>2</c:v>
                </c:pt>
                <c:pt idx="5">
                  <c:v>0</c:v>
                </c:pt>
                <c:pt idx="6">
                  <c:v>135</c:v>
                </c:pt>
                <c:pt idx="7">
                  <c:v>29</c:v>
                </c:pt>
                <c:pt idx="8">
                  <c:v>253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CC-4957-BA5F-611EFD830B4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59152232"/>
        <c:axId val="359148624"/>
      </c:barChart>
      <c:catAx>
        <c:axId val="35915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359148624"/>
        <c:crosses val="autoZero"/>
        <c:auto val="1"/>
        <c:lblAlgn val="ctr"/>
        <c:lblOffset val="100"/>
        <c:noMultiLvlLbl val="0"/>
      </c:catAx>
      <c:valAx>
        <c:axId val="359148624"/>
        <c:scaling>
          <c:orientation val="minMax"/>
          <c:max val="33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359152232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FFFFFF"/>
    </a:solidFill>
    <a:ln>
      <a:noFill/>
    </a:ln>
    <a:effectLst/>
  </c:spPr>
  <c:txPr>
    <a:bodyPr/>
    <a:lstStyle/>
    <a:p>
      <a:pPr>
        <a:defRPr sz="1000" b="1" i="0" baseline="0"/>
      </a:pPr>
      <a:endParaRPr lang="hu-HU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0.22594</cdr:x>
      <cdr:y>0.00613</cdr:y>
    </cdr:from>
    <cdr:to>
      <cdr:x>0.31095</cdr:x>
      <cdr:y>0.22947</cdr:y>
    </cdr:to>
    <cdr:sp macro="" textlink="">
      <cdr:nvSpPr>
        <cdr:cNvPr id="2" name="Nyíl: szalag, jobbra mutató 1">
          <a:extLst xmlns:a="http://schemas.openxmlformats.org/drawingml/2006/main">
            <a:ext uri="{FF2B5EF4-FFF2-40B4-BE49-F238E27FC236}">
              <a16:creationId xmlns:a16="http://schemas.microsoft.com/office/drawing/2014/main" id="{DE4A2E1C-0ED5-0DF1-446F-4BCB990D64C8}"/>
            </a:ext>
          </a:extLst>
        </cdr:cNvPr>
        <cdr:cNvSpPr/>
      </cdr:nvSpPr>
      <cdr:spPr bwMode="auto">
        <a:xfrm xmlns:a="http://schemas.openxmlformats.org/drawingml/2006/main">
          <a:off x="1944216" y="36004"/>
          <a:ext cx="731508" cy="1312629"/>
        </a:xfrm>
        <a:prstGeom xmlns:a="http://schemas.openxmlformats.org/drawingml/2006/main" prst="curvedRightArrow">
          <a:avLst/>
        </a:prstGeom>
        <a:solidFill xmlns:a="http://schemas.openxmlformats.org/drawingml/2006/main">
          <a:srgbClr val="00B8FF"/>
        </a:solidFill>
        <a:ln xmlns:a="http://schemas.openxmlformats.org/drawingml/2006/main"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  <a:extLst xmlns:a="http://schemas.openxmlformats.org/drawingml/2006/main"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  <cdr:txBody>
        <a:bodyPr xmlns:a="http://schemas.openxmlformats.org/drawingml/2006/main" vertOverflow="clip" vert="horz" wrap="square" lIns="91440" tIns="45720" rIns="91440" bIns="45720" numCol="1" anchor="t" anchorCtr="0" compatLnSpc="1">
          <a:prstTxWarp prst="textNoShape">
            <a:avLst/>
          </a:prstTxWarp>
        </a:bodyPr>
        <a:lstStyle xmlns:a="http://schemas.openxmlformats.org/drawingml/2006/main"/>
        <a:p xmlns:a="http://schemas.openxmlformats.org/drawingml/2006/main">
          <a:endParaRPr lang="hu-HU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E1F6A77C-9C15-40B9-8FDA-6450A5B13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6088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FF26D392-8856-4616-9C0C-72463386D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6088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3076" name="AutoShape 3">
            <a:extLst>
              <a:ext uri="{FF2B5EF4-FFF2-40B4-BE49-F238E27FC236}">
                <a16:creationId xmlns:a16="http://schemas.microsoft.com/office/drawing/2014/main" id="{09153594-B0CF-40E5-B2A3-A7BFCA189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3077" name="AutoShape 4">
            <a:extLst>
              <a:ext uri="{FF2B5EF4-FFF2-40B4-BE49-F238E27FC236}">
                <a16:creationId xmlns:a16="http://schemas.microsoft.com/office/drawing/2014/main" id="{B193F18B-F393-49D5-8EB0-03E7E3315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A7F9D83-9B8F-495C-BD88-212FAE00DD6E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0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 altLang="hu-HU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9A930274-B264-4C40-A5FC-09ABC533E26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0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 altLang="hu-HU"/>
          </a:p>
        </p:txBody>
      </p:sp>
      <p:sp>
        <p:nvSpPr>
          <p:cNvPr id="3080" name="Rectangle 7">
            <a:extLst>
              <a:ext uri="{FF2B5EF4-FFF2-40B4-BE49-F238E27FC236}">
                <a16:creationId xmlns:a16="http://schemas.microsoft.com/office/drawing/2014/main" id="{FFD5B222-158C-4B5E-961E-404E9C4FB36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58850" y="777875"/>
            <a:ext cx="4873625" cy="36528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D64DB33F-35E6-4618-9CF9-77883C8F98F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70425"/>
            <a:ext cx="4978400" cy="443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hu-HU" altLang="hu-HU" noProof="0"/>
          </a:p>
        </p:txBody>
      </p:sp>
      <p:sp>
        <p:nvSpPr>
          <p:cNvPr id="3081" name="Rectangle 9">
            <a:extLst>
              <a:ext uri="{FF2B5EF4-FFF2-40B4-BE49-F238E27FC236}">
                <a16:creationId xmlns:a16="http://schemas.microsoft.com/office/drawing/2014/main" id="{808DFF64-8C25-47F7-8AB9-490364FE90D0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340850"/>
            <a:ext cx="2940050" cy="54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 altLang="hu-HU"/>
          </a:p>
        </p:txBody>
      </p:sp>
      <p:sp>
        <p:nvSpPr>
          <p:cNvPr id="3082" name="Rectangle 10">
            <a:extLst>
              <a:ext uri="{FF2B5EF4-FFF2-40B4-BE49-F238E27FC236}">
                <a16:creationId xmlns:a16="http://schemas.microsoft.com/office/drawing/2014/main" id="{BD09E596-41F4-467E-B5F6-80993A87FB5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40850"/>
            <a:ext cx="2940050" cy="54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354968C-59DC-45AF-B0DA-CE7FE5D126DD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">
            <a:extLst>
              <a:ext uri="{FF2B5EF4-FFF2-40B4-BE49-F238E27FC236}">
                <a16:creationId xmlns:a16="http://schemas.microsoft.com/office/drawing/2014/main" id="{0E6E9CA6-045C-4340-93A8-0CC28BEC482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2997C3E-ABCF-430E-B7D8-604C7CD63B75}" type="slidenum">
              <a:rPr lang="en-GB" altLang="hu-HU" smtClean="0"/>
              <a:pPr>
                <a:spcBef>
                  <a:spcPct val="0"/>
                </a:spcBef>
              </a:pPr>
              <a:t>1</a:t>
            </a:fld>
            <a:endParaRPr lang="en-GB" altLang="hu-HU"/>
          </a:p>
        </p:txBody>
      </p:sp>
      <p:sp>
        <p:nvSpPr>
          <p:cNvPr id="5123" name="Text Box 1">
            <a:extLst>
              <a:ext uri="{FF2B5EF4-FFF2-40B4-BE49-F238E27FC236}">
                <a16:creationId xmlns:a16="http://schemas.microsoft.com/office/drawing/2014/main" id="{5324AE30-C458-46E0-BED1-344606615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01479549-C249-4F4C-805C-9DC379DA0A9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67390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88758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928688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40751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128671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267589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442581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05224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45374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19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52970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111801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568670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B0ED14-E891-C422-8012-FB1B47972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BB8727EE-D152-0CCA-D13B-7204D767A5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E17A2605-F452-7E75-7099-80C2BE871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4BF5B128-45E5-CC9E-8691-73461584E8E1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48505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5419A4-C419-4987-0B14-6E77134F8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97FF0DB2-D0E5-DFDC-C2B6-04704D35F76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43B2123C-F9DF-C872-A7F5-6AC3ED4A4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3ECC5187-C589-217A-AD2E-78D331A875B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78294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08119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044023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53567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30777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03658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3029297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29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3496376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23674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79192A-1C41-CFA2-53D2-132A56BCE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325F93EE-161C-1ABF-DD4C-1CDA73DFD3C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E72172D7-EC74-30D1-C7E8-F8849A4EF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0A3A836-9929-4DFB-DDAB-C629B83B46E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602078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35313098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034514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578566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137162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23934298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1DE3AA-83EE-C54B-C490-A0B18DC52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79C6256E-F693-F932-1B72-E615964CDDD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198EAEBA-99A2-7790-3BFF-C6B331BC4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A7581639-5096-D759-CCC6-4317389BC4C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7020064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3920022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1235679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39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1152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46576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40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933339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41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486473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42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131083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B7DF0-679A-A886-1F45-932E827C6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ABDC46F7-5AA1-0A0E-DBDC-7203AEC4745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43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5F672D3F-14D3-3DB4-2CE7-457AA3CCA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DEE1B0F-736F-22CD-22EF-AEBA00B4E0C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328993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C44978-C2A4-1E95-6578-C169306FC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16100A54-6278-3A4E-9365-64D2FADBA92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44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286B760B-1271-F2D4-BF59-B931FEEB0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CBE42480-3E09-1A7F-A084-0F3B8DA3544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436703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CCFFC-66CC-4763-A0D7-01AC43E4A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39DC5A3D-E96E-60DC-6DF3-8F57B74BA7D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45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D438E696-E15B-6760-E4A5-98A75FA85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DAFB2071-FE2A-33AC-4201-2ED8B82DA10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400148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">
            <a:extLst>
              <a:ext uri="{FF2B5EF4-FFF2-40B4-BE49-F238E27FC236}">
                <a16:creationId xmlns:a16="http://schemas.microsoft.com/office/drawing/2014/main" id="{4280166D-0A5F-48C6-B52D-4E1C97B5632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4B5E9E3-3B88-4ED4-9265-ECB026FC838A}" type="slidenum">
              <a:rPr lang="en-GB" altLang="hu-HU" smtClean="0"/>
              <a:pPr>
                <a:spcBef>
                  <a:spcPct val="0"/>
                </a:spcBef>
              </a:pPr>
              <a:t>46</a:t>
            </a:fld>
            <a:endParaRPr lang="en-GB" altLang="hu-HU"/>
          </a:p>
        </p:txBody>
      </p:sp>
      <p:sp>
        <p:nvSpPr>
          <p:cNvPr id="44035" name="Text Box 1">
            <a:extLst>
              <a:ext uri="{FF2B5EF4-FFF2-40B4-BE49-F238E27FC236}">
                <a16:creationId xmlns:a16="http://schemas.microsoft.com/office/drawing/2014/main" id="{EE7133F7-25C5-45DE-9B16-3B0A96775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44036" name="Rectangle 2">
            <a:extLst>
              <a:ext uri="{FF2B5EF4-FFF2-40B4-BE49-F238E27FC236}">
                <a16:creationId xmlns:a16="http://schemas.microsoft.com/office/drawing/2014/main" id="{39605899-8CD7-48B2-A6FA-01B1CB65A41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5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12245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6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47918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7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474643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8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19666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">
            <a:extLst>
              <a:ext uri="{FF2B5EF4-FFF2-40B4-BE49-F238E27FC236}">
                <a16:creationId xmlns:a16="http://schemas.microsoft.com/office/drawing/2014/main" id="{22A0B539-D2D8-4A94-B595-21D073AA57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149B06-F124-41B1-94CB-1AD1E5FD3B08}" type="slidenum">
              <a:rPr lang="en-GB" altLang="hu-HU" smtClean="0"/>
              <a:pPr>
                <a:spcBef>
                  <a:spcPct val="0"/>
                </a:spcBef>
              </a:pPr>
              <a:t>9</a:t>
            </a:fld>
            <a:endParaRPr lang="en-GB" altLang="hu-HU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6CB5BB45-A1EA-4BF8-93F8-D1A6D444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777875"/>
            <a:ext cx="4876800" cy="36560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A09C068-86AF-4D16-BB06-1B5A7EB67C1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06463" y="4670425"/>
            <a:ext cx="4979987" cy="44354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5545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B0CFDD0-673D-4C3F-9F19-3AD6FC45CA7B}"/>
              </a:ext>
            </a:extLst>
          </p:cNvPr>
          <p:cNvSpPr>
            <a:spLocks noGrp="1" noRot="1" noChangeArrowheads="1"/>
          </p:cNvSpPr>
          <p:nvPr>
            <p:ph type="ctrTitle"/>
          </p:nvPr>
        </p:nvSpPr>
        <p:spPr>
          <a:xfrm>
            <a:off x="685800" y="1981200"/>
            <a:ext cx="7772400" cy="1600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hu-HU" altLang="hu-HU" noProof="0"/>
              <a:t>Mintacím szerkesztése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C9370C8-7322-4F2D-9FAC-B8583B79848F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hu-HU" altLang="hu-HU" noProof="0"/>
              <a:t>Alcím mintájának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AEA93D-6F0D-45AB-BAF6-97C6C9C58B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CE36466-7F45-4D01-8B93-A988FEA115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F45D4D4-E04E-438C-A66C-76F193939F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3B03A-F6A8-4F97-A2F4-DDED4CB8B81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02768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4B47B4-2CF2-4D33-A33B-8955AC7A8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B04134A-E4EC-4A28-A432-9A29365E8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4F03C0-692B-4943-B94D-4FFD26508B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131749-DE50-4066-97FC-52028DB5CE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7D51A1E-A28A-4EB7-ACE0-17F037A1C2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E9891A-C905-4F71-ADA8-2FFC9F614D4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81377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F78F400-BD8B-4DD2-A393-901F52686A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ED11D42-45E0-4068-8243-C0CC49E49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72488A-EECC-473A-9F8A-D85B67099D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DDD5F2C-A849-452C-B265-038BE52A19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BF07CFB-A95B-4CF3-84E1-D6517DF6F5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658-1339-4B60-B78A-91BDE40194F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36797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Cím és tábláz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495998-10EF-4C01-B589-4AE58F00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25" y="228600"/>
            <a:ext cx="8510588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áblázat helye 2">
            <a:extLst>
              <a:ext uri="{FF2B5EF4-FFF2-40B4-BE49-F238E27FC236}">
                <a16:creationId xmlns:a16="http://schemas.microsoft.com/office/drawing/2014/main" id="{7D26F8EF-5774-46B8-AF97-35757E5032A3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301625" y="1676400"/>
            <a:ext cx="8540750" cy="4422775"/>
          </a:xfrm>
        </p:spPr>
        <p:txBody>
          <a:bodyPr/>
          <a:lstStyle/>
          <a:p>
            <a:pPr lvl="0"/>
            <a:endParaRPr lang="hu-HU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1DB337-EDB2-456C-B89E-81B81267E4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5A41175-ACA2-4A7C-A6AE-CF5EC0289D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27EC30E-D7DC-47F4-AA8F-95A9DD2E4A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24189F-5142-45C2-B96A-00DA6FE79E3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758134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8A6752C3-E7F9-48AD-B491-087D4ACF97FF}"/>
              </a:ext>
            </a:extLst>
          </p:cNvPr>
          <p:cNvSpPr>
            <a:spLocks noGrp="1" noRot="1" noChangeArrowheads="1"/>
          </p:cNvSpPr>
          <p:nvPr>
            <p:ph type="ctrTitle"/>
          </p:nvPr>
        </p:nvSpPr>
        <p:spPr>
          <a:xfrm>
            <a:off x="685800" y="1981200"/>
            <a:ext cx="7772400" cy="1600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hu-HU" altLang="hu-HU" noProof="0"/>
              <a:t>Mintacím szerkesztése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10F4DB13-4E6A-4735-BCBE-83DB86B5978D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hu-HU" altLang="hu-HU" noProof="0"/>
              <a:t>Alcím mintájának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9DFFC06-3CB2-4F6C-B6E8-6CD4303224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4AB6CD1-94F3-4D4C-A195-4D19322A83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F0E4C2B-E679-4227-95C0-C6EB1814D2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6911F0-B1D7-4556-8F70-75CE641D7FC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22099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257EAB-3F4F-4332-990C-F600CFC7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63783D-3ED1-4F5A-A864-3F5BFAAC1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3C05A42-FA4D-461E-8D8F-46B92BF31E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F972553-9144-4334-ADEF-2B49B15A67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89BD423-D95A-41A4-805B-3B61608774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06A4B-59D3-4995-99EA-8501EEA09FFD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81674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8926BC-5C5C-4346-9351-AA6DDA09C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DCB3AB3-392D-42EA-AFAE-476B23023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53072D-A2B9-4F59-8265-70AB11E476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0E4629-42C7-4CCF-AE4E-EA56BCCFBF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D54D42E-5285-4300-BFB7-611650E4BE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C9F68-748F-4BA8-988B-AD80A5365E63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290119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0CD455-FDCD-4F25-94DE-BE04CE53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C04241-AA3D-453A-A21B-BB6F743BB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625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7DDF3FB-F81D-42A0-9D82-28433440F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354804-27D9-4152-8E4A-59681C8C24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0F9B99-7DAB-4093-85F9-A986195F7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425350-FD3F-4D02-8BA7-03BAEB845A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32EA3-D2C4-417F-989C-F2988BB2B015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99034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CB8ACB-1E24-49C5-9F36-8F135AED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F496795-9021-4543-9E3D-E8A0E104C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40744C0-C62E-4752-B9BF-3FCBE975F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253F433-8DC5-4E92-8C01-59456C77D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C625D7C-F1FB-4292-96CE-D7561E3A4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B3CF4BC-174F-4EEF-B56B-717E3FD5E8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CBCBEC8-E925-46C8-8682-FE3A39ED0D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4459658-A99B-44C0-BD2A-FE8E248B55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07541B-13F0-4AA0-A8F3-DAEA75EA9B5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63652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C1CD23-9AB4-4893-B854-6A4954EB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D713A29-891B-4D44-8A34-74A47238A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02E1C88-EBA8-4488-8484-74B7FCC5D5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61DA420-5695-4924-BFE3-CFAE0AF67E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864A3F-A130-4B56-B4F5-7C9DA750664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05135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F774EAB-297C-4346-97B2-E629E9C9E4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D01731D-F8D0-49BF-9C6D-1C3B0D7FC2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6E725D9-DABB-4934-B5D2-78963B6E4D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7EDFC-5C6F-43B3-A02F-69A7D3F687C7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22203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6AADFF-63FF-4835-9AE7-F7CA2593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EE1B3E-96DB-45A9-8059-7273683A7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BA2EBF-898F-4F45-84AC-555AE86D61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4EA42A9-650B-469F-92B2-1C84A2CB96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A89AFE1-1F5A-44C3-BB66-58D43E95BE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45D751-DED5-45BB-A275-A50D7D80CEAC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435493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AC2FA4-185D-40A1-A3A9-A0E4D7B5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30CCFE-168C-47F4-B6D3-6F40077B8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362198B-14D5-4AB3-B493-DA8C8A41E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B6673-A8A7-4527-ABA4-933AB37201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74EBA7-2D12-4FF8-A508-DD7156B661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AA8CC-190F-4E14-A5C8-5831C9E01A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42154-9FE1-479D-AD09-27980B3B1464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78702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22998E-4C0C-4509-86A9-6E6C47F0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3ACCE22F-572F-43CE-9FDC-5358B5A07F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32E4526-6379-4DB8-99CC-A01B201E8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775BA4-6B61-41B8-B698-3245B13693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E23A72-EFCB-4D99-B0EB-CBCCF5B46B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A3E9DC-3580-4CE9-A319-D13756D223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B1E55E-F81C-4E4F-BC7C-6A19C7506083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289194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DF5FF2-2B6D-42B8-BF6E-33453BF8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279E3DE-F89E-46DC-B118-B8B6EE204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ACACFD-3367-4377-95CA-3D9B0A253B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4C4BAC-85BF-432A-9AF8-BF37C09D7C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FF3C525-9F3B-47AB-AA85-11CAF13F74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E8003-345D-4B96-8B5E-35935E01067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015618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4938A2E-CF3A-4991-9C23-07B7278838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80E9889-67D5-43CF-B1C4-C52F6C7DD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6B4F957-9844-49CB-8026-A752D099B2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26B94FB-7925-40BA-A170-219671E34B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8C5FD4-8AF0-4186-B5CB-40F85EA35E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2FB16-74AD-4ECC-B73F-51EDDE869E40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45852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233C48-69F6-494D-BDD8-ACD3A8F96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CB856A-78F0-4232-9A65-1B7EF5246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222B11-D070-4517-B794-2ED6E7F83A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042B22-B563-40BA-8333-DBEA130D46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3231A3E-E418-4DB1-9A86-145B956C4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4F6FC-8C33-4CA1-9A4E-A878BFF3A2E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73596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39DB6E-1A0F-4926-B2B9-01A3E20F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CEA14A-845B-4208-957E-5F9D53B41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625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3150840-3536-4F58-987C-8D5FD83C2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194175" cy="44227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52358C-1401-48BD-B9FD-46ABAB7C61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E90F01-C1EA-4559-81F3-EAFD16AC29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67BC75-9686-4313-82D0-49A38115AD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64683-2295-426F-8072-311B5EA546A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12580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8E976A-CE1D-4366-9D4A-4E2F946A5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147E749-AB41-4076-AAFD-112A043CA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B7A3C28-6A9B-4E02-A595-3E43FD1D6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67419E3-7D4E-4935-BF7E-8CD4DC9D4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9B2B33D-8A0D-4033-A056-67B7B45353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E5EEAD2-43C6-4FB1-83C7-DB8831326A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3FDA43D-5532-4542-9CBB-63EC1E2C27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042FE53-49B2-4B60-BBFD-E7E4AF20F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16A75E-067E-4CDF-B487-92004F5A2B6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087855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7534FA-3450-40B4-890B-2ECC0620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13B6A18-9333-46A2-A95B-25A6A90326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0B2B131-AA3C-418F-AD8F-CEE75651F0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E73CAAC-3B7B-4687-968C-0A92A832EA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F8DC6-6014-41D8-BBDA-C14B6657445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59656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0B9FA52-A211-4059-94CA-CA67C36FD3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DA01B90-2FAD-48C7-BE14-C5CE4EDC61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48B81E6-83D8-422E-9D16-6A6E8E76F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E1750-1C3B-475D-B0E2-10F99EBC6CAD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4302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A8749C-069C-4AB3-8C10-9FFB7511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57E43D-81E9-4172-8B84-00E49DB04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19481E9-B47D-4AAD-A1CE-6CC3F81C5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92455-A63F-4EB7-A128-305AEE602B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0719CC-1B8D-4B99-B7A9-9D1A450113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4C6B3F-575C-4CD5-B48B-9284DD436F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2AFEB-458A-4E3D-AE36-182553079B16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5963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F90A8B-2054-4AA2-B202-EE103858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6959AA6-56B4-4FF8-9EB4-595DF04EE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6A3EBFC-C382-4EB6-99E6-54DC23B6C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F9AF3E-3D6A-4B33-A290-519427FBF5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FE690-642E-46FE-9A62-BED81ADE5C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AAFBCC-7DCC-4CEF-A48E-91E3631103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D7538-70EE-402F-AAFC-D83220D3D81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67379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C09E6BA-7020-41ED-9CE0-D50BFA4B6C4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228600"/>
            <a:ext cx="8510588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5BB86CF-DECA-4D1F-92D1-DDB3BDC2AAEE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676400"/>
            <a:ext cx="8540750" cy="442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68612" name="Rectangle 4">
            <a:extLst>
              <a:ext uri="{FF2B5EF4-FFF2-40B4-BE49-F238E27FC236}">
                <a16:creationId xmlns:a16="http://schemas.microsoft.com/office/drawing/2014/main" id="{1FEA8BA2-CC53-4E9F-9876-C8761EADA83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8613" name="Rectangle 5">
            <a:extLst>
              <a:ext uri="{FF2B5EF4-FFF2-40B4-BE49-F238E27FC236}">
                <a16:creationId xmlns:a16="http://schemas.microsoft.com/office/drawing/2014/main" id="{39D24D83-9EB7-492B-9AB3-C3601BF92BF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8614" name="Rectangle 6">
            <a:extLst>
              <a:ext uri="{FF2B5EF4-FFF2-40B4-BE49-F238E27FC236}">
                <a16:creationId xmlns:a16="http://schemas.microsoft.com/office/drawing/2014/main" id="{08311454-4C57-4985-B757-32D20F4D1B9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B50B01B-D5B8-4317-9755-069A5DEC0CD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DA45C492-5646-44E1-A805-BE45CE853C9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228600"/>
            <a:ext cx="8510588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DE2F9D8B-09AB-4EA0-A2E0-E202A1AA7043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676400"/>
            <a:ext cx="8540750" cy="442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C29CC13D-77E9-45DF-9913-ED467C20FFA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9D6A26C5-9383-4BDC-8CA2-AEBF80A17F6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1686" name="Rectangle 6">
            <a:extLst>
              <a:ext uri="{FF2B5EF4-FFF2-40B4-BE49-F238E27FC236}">
                <a16:creationId xmlns:a16="http://schemas.microsoft.com/office/drawing/2014/main" id="{027F6FA7-4C54-4F6D-A4A0-F8138B3D916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6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7E5A7DFB-0486-4E66-905C-5F26B544625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F0A3BDCC-28EB-4435-9890-BFF6E69DB3F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718879" y="800392"/>
            <a:ext cx="7698523" cy="121210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000" dirty="0"/>
              <a:t> </a:t>
            </a:r>
            <a:r>
              <a:rPr lang="hu-HU" altLang="hu-HU" sz="3200" b="1" dirty="0">
                <a:solidFill>
                  <a:schemeClr val="tx1"/>
                </a:solidFill>
              </a:rPr>
              <a:t>Legújabb ismeretek az afrikai sertéspestis hazai járványtanáról</a:t>
            </a:r>
            <a:endParaRPr lang="hu-HU" altLang="hu-HU" sz="3000" dirty="0">
              <a:solidFill>
                <a:schemeClr val="tx1"/>
              </a:solidFill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C6A0E1A0-D6FF-46FD-AEA9-33D078C685D6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07504" y="2490436"/>
            <a:ext cx="9036496" cy="410691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normAutofit fontScale="85000" lnSpcReduction="20000"/>
          </a:bodyPr>
          <a:lstStyle/>
          <a:p>
            <a:pPr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100" dirty="0"/>
              <a:t>    </a:t>
            </a:r>
          </a:p>
          <a:p>
            <a:pPr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hu-HU" altLang="hu-HU" sz="2100" dirty="0"/>
          </a:p>
          <a:p>
            <a:pPr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hu-HU" altLang="hu-HU" sz="2100" dirty="0"/>
          </a:p>
          <a:p>
            <a:pPr algn="ctr"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100" dirty="0"/>
              <a:t>         </a:t>
            </a:r>
            <a:endParaRPr lang="hu-HU" altLang="hu-HU" sz="3600" b="1" dirty="0"/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4400" b="1" dirty="0"/>
              <a:t>   Állatorvostudományi Egyetem</a:t>
            </a:r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4400" b="1" dirty="0"/>
              <a:t> </a:t>
            </a:r>
            <a:r>
              <a:rPr lang="hu-HU" altLang="hu-HU" sz="3600" b="1" dirty="0"/>
              <a:t>2025.09.16. </a:t>
            </a:r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hu-HU" altLang="hu-HU" sz="3600" b="1" dirty="0"/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4400" b="1" dirty="0"/>
              <a:t>     </a:t>
            </a:r>
            <a:r>
              <a:rPr lang="hu-HU" altLang="hu-HU" sz="3300" b="1" dirty="0"/>
              <a:t>Dr. Földi Zsolt</a:t>
            </a:r>
          </a:p>
          <a:p>
            <a:pPr algn="ctr" eaLnBrk="1" hangingPunct="1">
              <a:spcBef>
                <a:spcPts val="900"/>
              </a:spcBef>
              <a:buFont typeface="Wingdings" panose="05000000000000000000" pitchFamily="2" charset="2"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/>
              <a:t>Nemzeti KSP és ASP Szakértői Csoport  Vezető</a:t>
            </a:r>
            <a:endParaRPr lang="en-GB" altLang="hu-HU" sz="2800" dirty="0"/>
          </a:p>
        </p:txBody>
      </p:sp>
    </p:spTree>
  </p:cSld>
  <p:clrMapOvr>
    <a:masterClrMapping/>
  </p:clrMapOvr>
  <p:transition spd="med" advTm="15648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 – gyakorlati megvalósítás 3.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b="1" u="sng" dirty="0">
                <a:effectLst/>
                <a:cs typeface="Times New Roman" panose="02020603050405020304" pitchFamily="18" charset="0"/>
              </a:rPr>
              <a:t>A kockázatelemzési rendszer legfontosabb módosításai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Javaslat arra, hogy ezentúl az igazgatási döntések alapja az elmúlt 1 év eseteire alapozott kockázatelemzés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l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egyen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(2021. július 19.).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Alapos retrospektív vizsgálat előzte meg. Szükséges volt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mert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addig minden előfordult esetet számításba vettünk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ezért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 kockázat sohasem csökkent vagy szűnt volna meg.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Az eddigi kockázatelemzés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egy második lépéssel való kiegészítése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azon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vadgazdálkodási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egységek esetén, amelyek kiemelt kockázatból magas kockázatba átsorolására alenne lehetőség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az első (eredeti) lépés alapján. (2022.08.17.)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dirty="0">
              <a:effectLst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823823"/>
      </p:ext>
    </p:extLst>
  </p:cSld>
  <p:clrMapOvr>
    <a:masterClrMapping/>
  </p:clrMapOvr>
  <p:transition spd="med" advTm="60775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 egy új, második lépéssel való kiegészítése 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2022/2023.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vadászati évben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fertőzött területen belül néhányszor előfordult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hogy egy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új eset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és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legközelebbi egy éven belül előfordult eset között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az eddig megszokottnál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jóval nagyobb távolság volt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(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legalább 20 km-es nagy ugrások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).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Ez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akkor jelenthet problémát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ha az ilyen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új esethez közeli </a:t>
            </a:r>
            <a:r>
              <a:rPr lang="hu-HU" altLang="hu-HU" sz="2800" b="1" dirty="0" err="1">
                <a:effectLst/>
                <a:cs typeface="Times New Roman" panose="02020603050405020304" pitchFamily="18" charset="0"/>
              </a:rPr>
              <a:t>vadgazdálkodási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egységek ASP kockázata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 nagy ugrást megelőzően csökkent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ezért a szóban forgó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egységek fertőzöttből magas kockázatba történő átsorolására történt javaslat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618743"/>
      </p:ext>
    </p:extLst>
  </p:cSld>
  <p:clrMapOvr>
    <a:masterClrMapping/>
  </p:clrMapOvr>
  <p:transition spd="med" advTm="72105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Térkép - Esetek nagy ugrással</a:t>
            </a: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AA6AA2F9-4268-5F74-F817-6F0CC06C3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5D21137-462B-B217-88AF-06C33BA94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31068"/>
            <a:ext cx="7869801" cy="559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07811"/>
      </p:ext>
    </p:extLst>
  </p:cSld>
  <p:clrMapOvr>
    <a:masterClrMapping/>
  </p:clrMapOvr>
  <p:transition spd="med" advTm="19663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50" x="8991600" y="6348413"/>
          <p14:tracePt t="1858" x="8983663" y="6303963"/>
          <p14:tracePt t="1870" x="9109075" y="6143625"/>
          <p14:tracePt t="2050" x="9099550" y="6848475"/>
          <p14:tracePt t="2058" x="8956675" y="6848475"/>
          <p14:tracePt t="2066" x="8769350" y="6848475"/>
          <p14:tracePt t="2074" x="8562975" y="6848475"/>
          <p14:tracePt t="2088" x="8385175" y="6848475"/>
          <p14:tracePt t="2104" x="8072438" y="6848475"/>
          <p14:tracePt t="2121" x="7732713" y="6848475"/>
          <p14:tracePt t="2138" x="7367588" y="6848475"/>
          <p14:tracePt t="2154" x="7331075" y="6848475"/>
          <p14:tracePt t="2171" x="7313613" y="6786563"/>
          <p14:tracePt t="2188" x="7439025" y="6259513"/>
          <p14:tracePt t="2205" x="7858125" y="5268913"/>
          <p14:tracePt t="2221" x="8232775" y="4384675"/>
          <p14:tracePt t="2238" x="8340725" y="3562350"/>
          <p14:tracePt t="2255" x="8232775" y="3036888"/>
          <p14:tracePt t="2271" x="7742238" y="2482850"/>
          <p14:tracePt t="2290" x="7108825" y="2054225"/>
          <p14:tracePt t="2305" x="6062663" y="1670050"/>
          <p14:tracePt t="2322" x="4759325" y="1303338"/>
          <p14:tracePt t="2338" x="4625975" y="1231900"/>
          <p14:tracePt t="2355" x="4616450" y="1214438"/>
          <p14:tracePt t="2372" x="4679950" y="1143000"/>
          <p14:tracePt t="2389" x="4803775" y="1071563"/>
          <p14:tracePt t="2405" x="4946650" y="1017588"/>
          <p14:tracePt t="2422" x="5099050" y="1017588"/>
          <p14:tracePt t="2439" x="5170488" y="1017588"/>
          <p14:tracePt t="2456" x="5197475" y="1054100"/>
          <p14:tracePt t="2472" x="5197475" y="1152525"/>
          <p14:tracePt t="2490" x="5062538" y="1322388"/>
          <p14:tracePt t="2506" x="4786313" y="1473200"/>
          <p14:tracePt t="2523" x="4330700" y="1687513"/>
          <p14:tracePt t="2541" x="3946525" y="1847850"/>
          <p14:tracePt t="2556" x="3867150" y="1893888"/>
          <p14:tracePt t="2589" x="3867150" y="1928813"/>
          <p14:tracePt t="2606" x="4071938" y="2108200"/>
          <p14:tracePt t="2623" x="4205288" y="2232025"/>
          <p14:tracePt t="2642" x="4295775" y="2384425"/>
          <p14:tracePt t="2656" x="4367213" y="2562225"/>
          <p14:tracePt t="2673" x="4429125" y="2768600"/>
          <p14:tracePt t="2690" x="4643438" y="3205163"/>
          <p14:tracePt t="2706" x="4741863" y="3375025"/>
          <p14:tracePt t="2723" x="4822825" y="3544888"/>
          <p14:tracePt t="2740" x="4884738" y="3714750"/>
          <p14:tracePt t="2756" x="4929188" y="3884613"/>
          <p14:tracePt t="2773" x="5000625" y="4071938"/>
          <p14:tracePt t="2790" x="5133975" y="4224338"/>
          <p14:tracePt t="2807" x="5313363" y="4357688"/>
          <p14:tracePt t="2823" x="5483225" y="4411663"/>
          <p14:tracePt t="2841" x="5616575" y="4419600"/>
          <p14:tracePt t="2857" x="5724525" y="4446588"/>
          <p14:tracePt t="2874" x="5840413" y="4500563"/>
          <p14:tracePt t="2891" x="5911850" y="4545013"/>
          <p14:tracePt t="2907" x="5965825" y="4581525"/>
          <p14:tracePt t="2924" x="6018213" y="4625975"/>
          <p14:tracePt t="2940" x="6054725" y="4652963"/>
          <p14:tracePt t="2957" x="6134100" y="4714875"/>
          <p14:tracePt t="2974" x="6205538" y="4768850"/>
          <p14:tracePt t="2991" x="6259513" y="4795838"/>
          <p14:tracePt t="3007" x="6303963" y="4795838"/>
          <p14:tracePt t="3024" x="6340475" y="4795838"/>
          <p14:tracePt t="3041" x="6375400" y="4759325"/>
          <p14:tracePt t="3042" x="6402388" y="4714875"/>
          <p14:tracePt t="3058" x="6456363" y="4608513"/>
          <p14:tracePt t="3074" x="6562725" y="4438650"/>
          <p14:tracePt t="3091" x="6589713" y="4330700"/>
          <p14:tracePt t="3108" x="6589713" y="4241800"/>
          <p14:tracePt t="3125" x="6581775" y="4187825"/>
          <p14:tracePt t="3141" x="6554788" y="4152900"/>
          <p14:tracePt t="3158" x="6537325" y="4143375"/>
          <p14:tracePt t="3177" x="6518275" y="4116388"/>
          <p14:tracePt t="3191" x="6518275" y="4089400"/>
          <p14:tracePt t="3208" x="6518275" y="4071938"/>
          <p14:tracePt t="3225" x="6500813" y="4054475"/>
          <p14:tracePt t="3226" x="6483350" y="4037013"/>
          <p14:tracePt t="3242" x="6465888" y="4010025"/>
          <p14:tracePt t="3259" x="6446838" y="3983038"/>
          <p14:tracePt t="3275" x="6402388" y="3938588"/>
          <p14:tracePt t="3292" x="6348413" y="3902075"/>
          <p14:tracePt t="3309" x="6242050" y="3875088"/>
          <p14:tracePt t="3325" x="6108700" y="3848100"/>
          <p14:tracePt t="3342" x="6045200" y="3830638"/>
          <p14:tracePt t="3359" x="6010275" y="3813175"/>
          <p14:tracePt t="3375" x="6010275" y="3776663"/>
          <p14:tracePt t="3392" x="6010275" y="3714750"/>
          <p14:tracePt t="3409" x="6010275" y="3643313"/>
          <p14:tracePt t="3426" x="5911850" y="3490913"/>
          <p14:tracePt t="3444" x="5803900" y="3375025"/>
          <p14:tracePt t="3459" x="5715000" y="3276600"/>
          <p14:tracePt t="3476" x="5643563" y="3170238"/>
          <p14:tracePt t="3492" x="5608638" y="3044825"/>
          <p14:tracePt t="3509" x="5581650" y="2911475"/>
          <p14:tracePt t="3526" x="5527675" y="2776538"/>
          <p14:tracePt t="3543" x="5465763" y="2608263"/>
          <p14:tracePt t="3559" x="5419725" y="2517775"/>
          <p14:tracePt t="3576" x="5394325" y="2428875"/>
          <p14:tracePt t="3593" x="5394325" y="2384425"/>
          <p14:tracePt t="3593" x="5394325" y="2366963"/>
          <p14:tracePt t="3610" x="5384800" y="2330450"/>
          <p14:tracePt t="3626" x="5384800" y="2295525"/>
          <p14:tracePt t="3643" x="5384800" y="2232025"/>
          <p14:tracePt t="3660" x="5357813" y="2170113"/>
          <p14:tracePt t="3676" x="5322888" y="2081213"/>
          <p14:tracePt t="3693" x="5286375" y="1955800"/>
          <p14:tracePt t="3710" x="5276850" y="1893888"/>
          <p14:tracePt t="3727" x="5268913" y="1857375"/>
          <p14:tracePt t="3743" x="5251450" y="1822450"/>
          <p14:tracePt t="3760" x="5251450" y="1785938"/>
          <p14:tracePt t="3777" x="5251450" y="1768475"/>
          <p14:tracePt t="3810" x="5251450" y="1776413"/>
          <p14:tracePt t="3827" x="5224463" y="1893888"/>
          <p14:tracePt t="3844" x="5197475" y="2000250"/>
          <p14:tracePt t="3860" x="5170488" y="2062163"/>
          <p14:tracePt t="3877" x="5143500" y="2098675"/>
          <p14:tracePt t="3894" x="5116513" y="2108200"/>
          <p14:tracePt t="3910" x="5099050" y="2108200"/>
          <p14:tracePt t="3927" x="5081588" y="2125663"/>
          <p14:tracePt t="3944" x="5054600" y="2160588"/>
          <p14:tracePt t="3961" x="5018088" y="2232025"/>
          <p14:tracePt t="3977" x="5010150" y="2330450"/>
          <p14:tracePt t="3994" x="4938713" y="2490788"/>
          <p14:tracePt t="4011" x="4919663" y="2571750"/>
          <p14:tracePt t="4028" x="4884738" y="2652713"/>
          <p14:tracePt t="4045" x="4848225" y="2714625"/>
          <p14:tracePt t="4061" x="4813300" y="2776538"/>
          <p14:tracePt t="4078" x="4768850" y="2847975"/>
          <p14:tracePt t="4095" x="4705350" y="2919413"/>
          <p14:tracePt t="4111" x="4652963" y="2982913"/>
          <p14:tracePt t="4128" x="4633913" y="3036888"/>
          <p14:tracePt t="4145" x="4625975" y="3044825"/>
          <p14:tracePt t="4162" x="4625975" y="3054350"/>
          <p14:tracePt t="4178" x="4616450" y="3071813"/>
          <p14:tracePt t="4195" x="4598988" y="3108325"/>
          <p14:tracePt t="4212" x="4554538" y="3170238"/>
          <p14:tracePt t="4229" x="4456113" y="3303588"/>
          <p14:tracePt t="4245" x="4295775" y="3446463"/>
          <p14:tracePt t="4262" x="4071938" y="3633788"/>
          <p14:tracePt t="4279" x="3697288" y="3919538"/>
          <p14:tracePt t="4295" x="3152775" y="4340225"/>
          <p14:tracePt t="4312" x="2589213" y="4759325"/>
          <p14:tracePt t="4329" x="2089150" y="5143500"/>
          <p14:tracePt t="4346" x="1741488" y="5411788"/>
          <p14:tracePt t="4346" x="1562100" y="5545138"/>
          <p14:tracePt t="4362" x="1303338" y="5759450"/>
          <p14:tracePt t="4379" x="990600" y="6018213"/>
          <p14:tracePt t="4395" x="741363" y="6197600"/>
          <p14:tracePt t="4412" x="598488" y="6296025"/>
          <p14:tracePt t="4430" x="465138" y="6330950"/>
          <p14:tracePt t="4446" x="366713" y="6367463"/>
          <p14:tracePt t="4462" x="285750" y="6394450"/>
          <p14:tracePt t="4479" x="231775" y="6402388"/>
          <p14:tracePt t="4496" x="204788" y="6402388"/>
          <p14:tracePt t="4515" x="115888" y="6330950"/>
          <p14:tracePt t="4530" x="98425" y="6286500"/>
          <p14:tracePt t="4642" x="0" y="5411788"/>
          <p14:tracePt t="4651" x="0" y="5340350"/>
          <p14:tracePt t="4658" x="17463" y="5276850"/>
          <p14:tracePt t="4666" x="36513" y="5214938"/>
          <p14:tracePt t="4680" x="71438" y="5133975"/>
          <p14:tracePt t="4697" x="160338" y="4983163"/>
          <p14:tracePt t="4697" x="231775" y="4902200"/>
          <p14:tracePt t="4713" x="303213" y="4803775"/>
          <p14:tracePt t="4731" x="544513" y="4527550"/>
          <p14:tracePt t="4747" x="669925" y="4268788"/>
          <p14:tracePt t="4764" x="723900" y="4054475"/>
          <p14:tracePt t="4780" x="750888" y="3867150"/>
          <p14:tracePt t="4797" x="758825" y="3732213"/>
          <p14:tracePt t="4814" x="803275" y="3598863"/>
          <p14:tracePt t="4830" x="857250" y="3500438"/>
          <p14:tracePt t="4848" x="893763" y="3446463"/>
          <p14:tracePt t="4864" x="911225" y="3419475"/>
          <p14:tracePt t="4881" x="911225" y="3411538"/>
          <p14:tracePt t="4914" x="946150" y="3394075"/>
          <p14:tracePt t="4931" x="965200" y="3367088"/>
          <p14:tracePt t="4947" x="1009650" y="3313113"/>
          <p14:tracePt t="4964" x="1044575" y="3241675"/>
          <p14:tracePt t="4981" x="1098550" y="3152775"/>
          <p14:tracePt t="4998" x="1152525" y="3062288"/>
          <p14:tracePt t="5018" x="1179513" y="2938463"/>
          <p14:tracePt t="5019" x="1179513" y="2884488"/>
          <p14:tracePt t="5031" x="1179513" y="2867025"/>
          <p14:tracePt t="5033" x="1179513" y="2847975"/>
          <p14:tracePt t="5106" x="1187450" y="2830513"/>
          <p14:tracePt t="5114" x="1204913" y="2830513"/>
          <p14:tracePt t="5133" x="1258888" y="2803525"/>
          <p14:tracePt t="5148" x="1312863" y="2822575"/>
          <p14:tracePt t="5165" x="1357313" y="2847975"/>
          <p14:tracePt t="5182" x="1393825" y="2884488"/>
          <p14:tracePt t="5199" x="1428750" y="2938463"/>
          <p14:tracePt t="5216" x="1438275" y="2990850"/>
          <p14:tracePt t="5232" x="1446213" y="3027363"/>
          <p14:tracePt t="5249" x="1446213" y="3089275"/>
          <p14:tracePt t="5250" x="1446213" y="3125788"/>
          <p14:tracePt t="5265" x="1446213" y="3160713"/>
          <p14:tracePt t="5266" x="1455738" y="3197225"/>
          <p14:tracePt t="5282" x="1509713" y="3303588"/>
          <p14:tracePt t="5299" x="1598613" y="3384550"/>
          <p14:tracePt t="5316" x="1670050" y="3411538"/>
          <p14:tracePt t="5332" x="1697038" y="3429000"/>
          <p14:tracePt t="5350" x="1714500" y="3438525"/>
          <p14:tracePt t="5366" x="1714500" y="3446463"/>
          <p14:tracePt t="5383" x="1714500" y="3473450"/>
          <p14:tracePt t="5399" x="1687513" y="3544888"/>
          <p14:tracePt t="5416" x="1633538" y="3660775"/>
          <p14:tracePt t="5432" x="1589088" y="3776663"/>
          <p14:tracePt t="5450" x="1562100" y="3902075"/>
          <p14:tracePt t="5466" x="1527175" y="4081463"/>
          <p14:tracePt t="5483" x="1509713" y="4205288"/>
          <p14:tracePt t="5499" x="1509713" y="4295775"/>
          <p14:tracePt t="5516" x="1509713" y="4438650"/>
          <p14:tracePt t="5535" x="1509713" y="4598988"/>
          <p14:tracePt t="5550" x="1509713" y="4705350"/>
          <p14:tracePt t="5567" x="1509713" y="4759325"/>
          <p14:tracePt t="5583" x="1500188" y="4795838"/>
          <p14:tracePt t="5600" x="1490663" y="4803775"/>
          <p14:tracePt t="5619" x="1490663" y="4822825"/>
          <p14:tracePt t="5620" x="1490663" y="4830763"/>
          <p14:tracePt t="5633" x="1473200" y="4840288"/>
          <p14:tracePt t="5634" x="1473200" y="4867275"/>
          <p14:tracePt t="5650" x="1473200" y="4884738"/>
          <p14:tracePt t="5667" x="1473200" y="4911725"/>
          <p14:tracePt t="5683" x="1473200" y="4919663"/>
          <p14:tracePt t="5700" x="1473200" y="4929188"/>
          <p14:tracePt t="5734" x="1500188" y="4929188"/>
          <p14:tracePt t="5750" x="1527175" y="4929188"/>
          <p14:tracePt t="5767" x="1581150" y="4929188"/>
          <p14:tracePt t="5784" x="1625600" y="4902200"/>
          <p14:tracePt t="5801" x="1795463" y="4813300"/>
          <p14:tracePt t="5817" x="2027238" y="4660900"/>
          <p14:tracePt t="5818" x="2143125" y="4562475"/>
          <p14:tracePt t="5834" x="2322513" y="4384675"/>
          <p14:tracePt t="5851" x="2438400" y="4197350"/>
          <p14:tracePt t="5867" x="2490788" y="4017963"/>
          <p14:tracePt t="5884" x="2509838" y="3902075"/>
          <p14:tracePt t="5901" x="2571750" y="3813175"/>
          <p14:tracePt t="5918" x="3152775" y="3625850"/>
          <p14:tracePt t="5935" x="4017963" y="3438525"/>
          <p14:tracePt t="5951" x="4741863" y="3340100"/>
          <p14:tracePt t="5968" x="5340350" y="3276600"/>
          <p14:tracePt t="5985" x="5732463" y="3276600"/>
          <p14:tracePt t="6001" x="5938838" y="3322638"/>
          <p14:tracePt t="6002" x="6000750" y="3367088"/>
          <p14:tracePt t="6019" x="6108700" y="3455988"/>
          <p14:tracePt t="6035" x="6188075" y="3544888"/>
          <p14:tracePt t="6051" x="6286500" y="3633788"/>
          <p14:tracePt t="6069" x="6419850" y="3687763"/>
          <p14:tracePt t="6085" x="6527800" y="3714750"/>
          <p14:tracePt t="6102" x="6661150" y="3714750"/>
          <p14:tracePt t="6118" x="6796088" y="3714750"/>
          <p14:tracePt t="6136" x="6858000" y="3714750"/>
          <p14:tracePt t="6152" x="6902450" y="3697288"/>
          <p14:tracePt t="6169" x="6965950" y="3660775"/>
          <p14:tracePt t="6185" x="7126288" y="3625850"/>
          <p14:tracePt t="6202" x="7527925" y="3490913"/>
          <p14:tracePt t="6218" x="7634288" y="3446463"/>
          <p14:tracePt t="6235" x="7653338" y="3446463"/>
          <p14:tracePt t="6252" x="7608888" y="3465513"/>
          <p14:tracePt t="6269" x="7259638" y="3670300"/>
          <p14:tracePt t="6286" x="6919913" y="3894138"/>
          <p14:tracePt t="6302" x="6751638" y="3990975"/>
          <p14:tracePt t="6319" x="6688138" y="4037013"/>
          <p14:tracePt t="6339" x="6680200" y="4044950"/>
          <p14:tracePt t="6434" x="6670675" y="4044950"/>
          <p14:tracePt t="6474" x="6661150" y="4044950"/>
          <p14:tracePt t="6482" x="6643688" y="4044950"/>
          <p14:tracePt t="6490" x="6626225" y="4044950"/>
          <p14:tracePt t="6503" x="6589713" y="4044950"/>
          <p14:tracePt t="6520" x="6446838" y="4044950"/>
          <p14:tracePt t="6537" x="6323013" y="4044950"/>
          <p14:tracePt t="6553" x="6232525" y="4054475"/>
          <p14:tracePt t="6554" x="6215063" y="4054475"/>
          <p14:tracePt t="6570" x="6188075" y="4054475"/>
          <p14:tracePt t="6587" x="6180138" y="4054475"/>
          <p14:tracePt t="6603" x="6170613" y="4054475"/>
          <p14:tracePt t="6637" x="6170613" y="4037013"/>
          <p14:tracePt t="6653" x="6170613" y="4010025"/>
          <p14:tracePt t="6670" x="6170613" y="3990975"/>
          <p14:tracePt t="6687" x="6170613" y="3983038"/>
          <p14:tracePt t="6720" x="6170613" y="3965575"/>
          <p14:tracePt t="6737" x="6134100" y="3946525"/>
          <p14:tracePt t="6754" x="6089650" y="3919538"/>
          <p14:tracePt t="6771" x="6072188" y="3919538"/>
          <p14:tracePt t="6787" x="6054725" y="3902075"/>
          <p14:tracePt t="6804" x="5983288" y="3902075"/>
          <p14:tracePt t="6821" x="5911850" y="3902075"/>
          <p14:tracePt t="6838" x="5822950" y="3902075"/>
          <p14:tracePt t="6854" x="5759450" y="3902075"/>
          <p14:tracePt t="6871" x="5732463" y="3902075"/>
          <p14:tracePt t="6906" x="5715000" y="3894138"/>
          <p14:tracePt t="6922" x="5715000" y="3884613"/>
          <p14:tracePt t="6938" x="5670550" y="3830638"/>
          <p14:tracePt t="6954" x="5634038" y="3803650"/>
          <p14:tracePt t="6971" x="5608638" y="3768725"/>
          <p14:tracePt t="6988" x="5581650" y="3741738"/>
          <p14:tracePt t="7005" x="5581650" y="3732213"/>
          <p14:tracePt t="7021" x="5581650" y="3705225"/>
          <p14:tracePt t="7038" x="5581650" y="3697288"/>
          <p14:tracePt t="7055" x="5581650" y="3687763"/>
          <p14:tracePt t="7072" x="5599113" y="3679825"/>
          <p14:tracePt t="7089" x="5616575" y="3660775"/>
          <p14:tracePt t="7105" x="5634038" y="3660775"/>
          <p14:tracePt t="7122" x="5643563" y="3660775"/>
          <p14:tracePt t="7138" x="5643563" y="3652838"/>
          <p14:tracePt t="7155" x="5661025" y="3643313"/>
          <p14:tracePt t="7172" x="5697538" y="3625850"/>
          <p14:tracePt t="7189" x="5732463" y="3598863"/>
          <p14:tracePt t="7205" x="5768975" y="3571875"/>
          <p14:tracePt t="7222" x="5776913" y="3562350"/>
          <p14:tracePt t="7239" x="5786438" y="3562350"/>
          <p14:tracePt t="7274" x="5813425" y="3571875"/>
          <p14:tracePt t="7289" x="5840413" y="3608388"/>
          <p14:tracePt t="7306" x="5911850" y="3732213"/>
          <p14:tracePt t="7322" x="5946775" y="3786188"/>
          <p14:tracePt t="7426" x="5938838" y="3786188"/>
          <p14:tracePt t="7434" x="5938838" y="3776663"/>
          <p14:tracePt t="7442" x="5929313" y="3776663"/>
          <p14:tracePt t="7474" x="5911850" y="3776663"/>
          <p14:tracePt t="7490" x="5902325" y="3776663"/>
          <p14:tracePt t="7506" x="5875338" y="3795713"/>
          <p14:tracePt t="7523" x="5848350" y="3848100"/>
          <p14:tracePt t="7540" x="5840413" y="3884613"/>
          <p14:tracePt t="7611" x="5840413" y="3894138"/>
          <p14:tracePt t="7617" x="5830888" y="3894138"/>
          <p14:tracePt t="7626" x="5830888" y="3875088"/>
          <p14:tracePt t="7640" x="5822950" y="3875088"/>
          <p14:tracePt t="7657" x="5813425" y="3867150"/>
          <p14:tracePt t="7674" x="5795963" y="3840163"/>
          <p14:tracePt t="7691" x="5795963" y="3822700"/>
          <p14:tracePt t="7708" x="5795963" y="3803650"/>
          <p14:tracePt t="7724" x="5795963" y="3786188"/>
          <p14:tracePt t="7741" x="5795963" y="3768725"/>
          <p14:tracePt t="7757" x="5795963" y="3741738"/>
          <p14:tracePt t="7774" x="5786438" y="3724275"/>
          <p14:tracePt t="7791" x="5776913" y="3687763"/>
          <p14:tracePt t="7808" x="5776913" y="3652838"/>
          <p14:tracePt t="7824" x="5776913" y="3616325"/>
          <p14:tracePt t="7841" x="5759450" y="3562350"/>
          <p14:tracePt t="7842" x="5759450" y="3536950"/>
          <p14:tracePt t="7858" x="5759450" y="3500438"/>
          <p14:tracePt t="7874" x="5759450" y="3465513"/>
          <p14:tracePt t="7891" x="5759450" y="3419475"/>
          <p14:tracePt t="7908" x="5759450" y="3384550"/>
          <p14:tracePt t="7925" x="5751513" y="3367088"/>
          <p14:tracePt t="7941" x="5751513" y="3330575"/>
          <p14:tracePt t="7958" x="5741988" y="3313113"/>
          <p14:tracePt t="7975" x="5741988" y="3276600"/>
          <p14:tracePt t="7991" x="5732463" y="3259138"/>
          <p14:tracePt t="8008" x="5724525" y="3197225"/>
          <p14:tracePt t="8025" x="5715000" y="3152775"/>
          <p14:tracePt t="8027" x="5705475" y="3133725"/>
          <p14:tracePt t="8042" x="5670550" y="3071813"/>
          <p14:tracePt t="8059" x="5653088" y="3027363"/>
          <p14:tracePt t="8075" x="5653088" y="3009900"/>
          <p14:tracePt t="8092" x="5626100" y="2955925"/>
          <p14:tracePt t="8109" x="5599113" y="2919413"/>
          <p14:tracePt t="8125" x="5572125" y="2884488"/>
          <p14:tracePt t="8142" x="5545138" y="2840038"/>
          <p14:tracePt t="8159" x="5537200" y="2786063"/>
          <p14:tracePt t="8175" x="5527675" y="2751138"/>
          <p14:tracePt t="8192" x="5510213" y="2687638"/>
          <p14:tracePt t="8210" x="5456238" y="2562225"/>
          <p14:tracePt t="8226" x="5402263" y="2482850"/>
          <p14:tracePt t="8242" x="5357813" y="2393950"/>
          <p14:tracePt t="8259" x="5340350" y="2366963"/>
          <p14:tracePt t="8276" x="5340350" y="2312988"/>
          <p14:tracePt t="8292" x="5340350" y="2259013"/>
          <p14:tracePt t="8309" x="5340350" y="2232025"/>
          <p14:tracePt t="8326" x="5340350" y="2214563"/>
          <p14:tracePt t="8343" x="5340350" y="2197100"/>
          <p14:tracePt t="8393" x="5340350" y="2187575"/>
          <p14:tracePt t="8402" x="5340350" y="2179638"/>
          <p14:tracePt t="8410" x="5340350" y="2170113"/>
          <p14:tracePt t="8426" x="5340350" y="2160588"/>
          <p14:tracePt t="8443" x="5340350" y="2152650"/>
          <p14:tracePt t="8476" x="5330825" y="2143125"/>
          <p14:tracePt t="8538" x="5322888" y="2143125"/>
          <p14:tracePt t="8586" x="5322888" y="2152650"/>
          <p14:tracePt t="8610" x="5322888" y="2160588"/>
          <p14:tracePt t="8619" x="5322888" y="2170113"/>
          <p14:tracePt t="8627" x="5303838" y="2179638"/>
          <p14:tracePt t="8644" x="5276850" y="2214563"/>
          <p14:tracePt t="8660" x="5259388" y="2268538"/>
          <p14:tracePt t="8677" x="5259388" y="2322513"/>
          <p14:tracePt t="8694" x="5259388" y="2366963"/>
          <p14:tracePt t="8711" x="5259388" y="2393950"/>
          <p14:tracePt t="8794" x="5259388" y="2401888"/>
          <p14:tracePt t="8810" x="5259388" y="2419350"/>
          <p14:tracePt t="8819" x="5259388" y="2428875"/>
          <p14:tracePt t="8834" x="5251450" y="2438400"/>
          <p14:tracePt t="8845" x="5251450" y="2446338"/>
          <p14:tracePt t="8878" x="5232400" y="2446338"/>
          <p14:tracePt t="8895" x="5224463" y="2455863"/>
          <p14:tracePt t="8911" x="5214938" y="2455863"/>
          <p14:tracePt t="9002" x="5232400" y="2455863"/>
          <p14:tracePt t="9010" x="5268913" y="2438400"/>
          <p14:tracePt t="9018" x="5303838" y="2411413"/>
          <p14:tracePt t="9029" x="5348288" y="2401888"/>
          <p14:tracePt t="9045" x="5411788" y="2401888"/>
          <p14:tracePt t="9062" x="5491163" y="2428875"/>
          <p14:tracePt t="9079" x="5589588" y="2608263"/>
          <p14:tracePt t="9095" x="5661025" y="2776538"/>
          <p14:tracePt t="9112" x="5724525" y="2973388"/>
          <p14:tracePt t="9129" x="5768975" y="3116263"/>
          <p14:tracePt t="9130" x="5776913" y="3160713"/>
          <p14:tracePt t="9145" x="5795963" y="3214688"/>
          <p14:tracePt t="9146" x="5803900" y="3251200"/>
          <p14:tracePt t="9162" x="5822950" y="3367088"/>
          <p14:tracePt t="9179" x="5822950" y="3482975"/>
          <p14:tracePt t="9196" x="5822950" y="3598863"/>
          <p14:tracePt t="9212" x="5830888" y="3697288"/>
          <p14:tracePt t="9230" x="5848350" y="3786188"/>
          <p14:tracePt t="9246" x="5848350" y="3857625"/>
          <p14:tracePt t="9263" x="5857875" y="3938588"/>
          <p14:tracePt t="9279" x="5875338" y="3990975"/>
          <p14:tracePt t="9296" x="5894388" y="4062413"/>
          <p14:tracePt t="9315" x="5938838" y="4116388"/>
          <p14:tracePt t="9330" x="5956300" y="4133850"/>
          <p14:tracePt t="9346" x="5965825" y="4152900"/>
          <p14:tracePt t="9363" x="5973763" y="4179888"/>
          <p14:tracePt t="9379" x="5973763" y="4205288"/>
          <p14:tracePt t="9396" x="5983288" y="4224338"/>
          <p14:tracePt t="9416" x="5991225" y="4232275"/>
          <p14:tracePt t="9447" x="5991225" y="4241800"/>
          <p14:tracePt t="9463" x="6000750" y="4251325"/>
          <p14:tracePt t="9480" x="6010275" y="4259263"/>
          <p14:tracePt t="9497" x="6027738" y="4276725"/>
          <p14:tracePt t="9513" x="6037263" y="4276725"/>
          <p14:tracePt t="9530" x="6045200" y="4276725"/>
          <p14:tracePt t="9578" x="6054725" y="4268788"/>
          <p14:tracePt t="9586" x="6054725" y="4251325"/>
          <p14:tracePt t="9597" x="6000750" y="4205288"/>
          <p14:tracePt t="9614" x="5848350" y="4125913"/>
          <p14:tracePt t="9630" x="5653088" y="4010025"/>
          <p14:tracePt t="9647" x="5537200" y="3911600"/>
          <p14:tracePt t="9664" x="5491163" y="3875088"/>
          <p14:tracePt t="9681" x="5491163" y="3813175"/>
          <p14:tracePt t="9697" x="5545138" y="3751263"/>
          <p14:tracePt t="9714" x="5680075" y="3724275"/>
          <p14:tracePt t="9731" x="5768975" y="3724275"/>
          <p14:tracePt t="9747" x="5867400" y="3724275"/>
          <p14:tracePt t="9764" x="6000750" y="3724275"/>
          <p14:tracePt t="9781" x="6126163" y="3724275"/>
          <p14:tracePt t="9798" x="6251575" y="3724275"/>
          <p14:tracePt t="9815" x="6286500" y="3724275"/>
          <p14:tracePt t="9831" x="6296025" y="3724275"/>
          <p14:tracePt t="9865" x="6242050" y="3714750"/>
          <p14:tracePt t="9881" x="6161088" y="3697288"/>
          <p14:tracePt t="9898" x="6045200" y="3652838"/>
          <p14:tracePt t="9915" x="5983288" y="3643313"/>
          <p14:tracePt t="9931" x="5929313" y="3633788"/>
          <p14:tracePt t="9949" x="5884863" y="3633788"/>
          <p14:tracePt t="9965" x="5857875" y="3633788"/>
          <p14:tracePt t="9982" x="5848350" y="3633788"/>
          <p14:tracePt t="9998" x="5830888" y="3633788"/>
          <p14:tracePt t="10059" x="5830888" y="3643313"/>
          <p14:tracePt t="10067" x="5830888" y="3652838"/>
          <p14:tracePt t="10074" x="5840413" y="3670300"/>
          <p14:tracePt t="10090" x="5840413" y="3687763"/>
          <p14:tracePt t="10099" x="5848350" y="3705225"/>
          <p14:tracePt t="10330" x="5848350" y="3687763"/>
          <p14:tracePt t="10386" x="5848350" y="3679825"/>
          <p14:tracePt t="10394" x="5848350" y="3670300"/>
          <p14:tracePt t="10401" x="5848350" y="3660775"/>
          <p14:tracePt t="10417" x="5848350" y="3643313"/>
          <p14:tracePt t="10433" x="5848350" y="3598863"/>
          <p14:tracePt t="10450" x="5840413" y="3517900"/>
          <p14:tracePt t="10467" x="5813425" y="3465513"/>
          <p14:tracePt t="10483" x="5803900" y="3438525"/>
          <p14:tracePt t="10500" x="5803900" y="3419475"/>
          <p14:tracePt t="10570" x="5803900" y="3429000"/>
          <p14:tracePt t="10578" x="5803900" y="3465513"/>
          <p14:tracePt t="10586" x="5822950" y="3490913"/>
          <p14:tracePt t="10601" x="5822950" y="3509963"/>
          <p14:tracePt t="10617" x="5830888" y="3554413"/>
          <p14:tracePt t="10634" x="5840413" y="3589338"/>
          <p14:tracePt t="10651" x="5840413" y="3616325"/>
          <p14:tracePt t="10670" x="5822950" y="3652838"/>
          <p14:tracePt t="10684" x="5795963" y="3679825"/>
          <p14:tracePt t="10701" x="5768975" y="3697288"/>
          <p14:tracePt t="10718" x="5741988" y="3724275"/>
          <p14:tracePt t="10736" x="5732463" y="3732213"/>
          <p14:tracePt t="10751" x="5715000" y="3741738"/>
          <p14:tracePt t="10768" x="5697538" y="3751263"/>
          <p14:tracePt t="10784" x="5680075" y="3759200"/>
          <p14:tracePt t="10801" x="5661025" y="3768725"/>
          <p14:tracePt t="10819" x="5653088" y="3776663"/>
          <p14:tracePt t="10835" x="5634038" y="3776663"/>
          <p14:tracePt t="10851" x="5616575" y="3795713"/>
          <p14:tracePt t="10869" x="5599113" y="3795713"/>
          <p14:tracePt t="10885" x="5589588" y="3803650"/>
          <p14:tracePt t="10902" x="5589588" y="3813175"/>
          <p14:tracePt t="10918" x="5581650" y="3822700"/>
          <p14:tracePt t="10938" x="5572125" y="3830638"/>
          <p14:tracePt t="11002" x="5572125" y="3840163"/>
          <p14:tracePt t="11011" x="5562600" y="3848100"/>
          <p14:tracePt t="11050" x="5562600" y="3857625"/>
          <p14:tracePt t="11082" x="5562600" y="3867150"/>
          <p14:tracePt t="11098" x="5581650" y="3857625"/>
          <p14:tracePt t="11114" x="5599113" y="3840163"/>
          <p14:tracePt t="11122" x="5599113" y="3822700"/>
          <p14:tracePt t="11130" x="5599113" y="3803650"/>
          <p14:tracePt t="11138" x="5608638" y="3795713"/>
          <p14:tracePt t="11152" x="5616575" y="3776663"/>
          <p14:tracePt t="11171" x="5616575" y="3759200"/>
          <p14:tracePt t="11186" x="5616575" y="3732213"/>
          <p14:tracePt t="11203" x="5626100" y="3724275"/>
          <p14:tracePt t="11219" x="5643563" y="3714750"/>
          <p14:tracePt t="11236" x="5653088" y="3705225"/>
          <p14:tracePt t="11253" x="5661025" y="3697288"/>
          <p14:tracePt t="11269" x="5670550" y="3697288"/>
          <p14:tracePt t="11314" x="5670550" y="3687763"/>
          <p14:tracePt t="11378" x="5670550" y="3679825"/>
          <p14:tracePt t="11682" x="5670550" y="3670300"/>
          <p14:tracePt t="12170" x="5670550" y="3660775"/>
          <p14:tracePt t="12178" x="5670550" y="3652838"/>
          <p14:tracePt t="12194" x="5670550" y="3633788"/>
          <p14:tracePt t="12210" x="5670550" y="3625850"/>
          <p14:tracePt t="12218" x="5670550" y="3616325"/>
          <p14:tracePt t="12226" x="5670550" y="3608388"/>
          <p14:tracePt t="12240" x="5670550" y="3598863"/>
          <p14:tracePt t="12256" x="5670550" y="3571875"/>
          <p14:tracePt t="12273" x="5670550" y="3554413"/>
          <p14:tracePt t="12290" x="5670550" y="3500438"/>
          <p14:tracePt t="12306" x="5670550" y="3455988"/>
          <p14:tracePt t="12323" x="5670550" y="3438525"/>
          <p14:tracePt t="12340" x="5670550" y="3402013"/>
          <p14:tracePt t="12357" x="5670550" y="3384550"/>
          <p14:tracePt t="12373" x="5670550" y="3348038"/>
          <p14:tracePt t="12390" x="5670550" y="3303588"/>
          <p14:tracePt t="12407" x="5670550" y="3241675"/>
          <p14:tracePt t="12423" x="5670550" y="3179763"/>
          <p14:tracePt t="12440" x="5670550" y="3116263"/>
          <p14:tracePt t="12457" x="5670550" y="3062288"/>
          <p14:tracePt t="12458" x="5697538" y="3027363"/>
          <p14:tracePt t="12474" x="5697538" y="2973388"/>
          <p14:tracePt t="12490" x="5697538" y="2911475"/>
          <p14:tracePt t="12507" x="5697538" y="2874963"/>
          <p14:tracePt t="12524" x="5688013" y="2840038"/>
          <p14:tracePt t="12541" x="5643563" y="2776538"/>
          <p14:tracePt t="12557" x="5616575" y="2741613"/>
          <p14:tracePt t="12574" x="5599113" y="2724150"/>
          <p14:tracePt t="12591" x="5589588" y="2714625"/>
          <p14:tracePt t="12608" x="5589588" y="2679700"/>
          <p14:tracePt t="12624" x="5572125" y="2633663"/>
          <p14:tracePt t="12641" x="5545138" y="2544763"/>
          <p14:tracePt t="12642" x="5527675" y="2490788"/>
          <p14:tracePt t="12658" x="5500688" y="2374900"/>
          <p14:tracePt t="12674" x="5491163" y="2295525"/>
          <p14:tracePt t="12691" x="5483225" y="2241550"/>
          <p14:tracePt t="12708" x="5483225" y="2214563"/>
          <p14:tracePt t="12725" x="5483225" y="2205038"/>
          <p14:tracePt t="12758" x="5483225" y="2197100"/>
          <p14:tracePt t="12791" x="5483225" y="2276475"/>
          <p14:tracePt t="12808" x="5483225" y="2509838"/>
          <p14:tracePt t="12825" x="5616575" y="2938463"/>
          <p14:tracePt t="12842" x="5670550" y="3241675"/>
          <p14:tracePt t="12859" x="5741988" y="3544888"/>
          <p14:tracePt t="12875" x="5813425" y="3768725"/>
          <p14:tracePt t="12892" x="5867400" y="3902075"/>
          <p14:tracePt t="12909" x="5884863" y="3965575"/>
          <p14:tracePt t="12926" x="5902325" y="4017963"/>
          <p14:tracePt t="12942" x="5911850" y="4054475"/>
          <p14:tracePt t="12959" x="5911850" y="4081463"/>
          <p14:tracePt t="12975" x="5911850" y="4098925"/>
          <p14:tracePt t="12992" x="5911850" y="4116388"/>
          <p14:tracePt t="13010" x="5848350" y="4160838"/>
          <p14:tracePt t="13010" x="5822950" y="4187825"/>
          <p14:tracePt t="13025" x="5741988" y="4259263"/>
          <p14:tracePt t="13042" x="5705475" y="4330700"/>
          <p14:tracePt t="13059" x="5697538" y="4402138"/>
          <p14:tracePt t="13076" x="5697538" y="4483100"/>
          <p14:tracePt t="13092" x="5697538" y="4527550"/>
          <p14:tracePt t="13109" x="5715000" y="4537075"/>
          <p14:tracePt t="13126" x="5724525" y="4537075"/>
          <p14:tracePt t="13143" x="5732463" y="4537075"/>
          <p14:tracePt t="13185" x="5732463" y="4527550"/>
          <p14:tracePt t="13193" x="5715000" y="4510088"/>
          <p14:tracePt t="13210" x="5643563" y="4419600"/>
          <p14:tracePt t="13226" x="5616575" y="4394200"/>
          <p14:tracePt t="13243" x="5589588" y="4340225"/>
          <p14:tracePt t="13260" x="5581650" y="4286250"/>
          <p14:tracePt t="13277" x="5581650" y="4251325"/>
          <p14:tracePt t="13293" x="5581650" y="4205288"/>
          <p14:tracePt t="13311" x="5581650" y="4152900"/>
          <p14:tracePt t="13327" x="5581650" y="4116388"/>
          <p14:tracePt t="13343" x="5581650" y="4071938"/>
          <p14:tracePt t="13360" x="5572125" y="4037013"/>
          <p14:tracePt t="13377" x="5572125" y="4017963"/>
          <p14:tracePt t="13393" x="5572125" y="3983038"/>
          <p14:tracePt t="13410" x="5572125" y="3965575"/>
          <p14:tracePt t="13427" x="5572125" y="3938588"/>
          <p14:tracePt t="13444" x="5608638" y="3875088"/>
          <p14:tracePt t="13461" x="5688013" y="3776663"/>
          <p14:tracePt t="13477" x="5759450" y="3687763"/>
          <p14:tracePt t="13494" x="5776913" y="3643313"/>
          <p14:tracePt t="13511" x="5776913" y="3598863"/>
          <p14:tracePt t="13528" x="5776913" y="3562350"/>
          <p14:tracePt t="13562" x="5776913" y="3544888"/>
          <p14:tracePt t="13594" x="5776913" y="3536950"/>
          <p14:tracePt t="13611" x="5759450" y="3536950"/>
          <p14:tracePt t="13628" x="5741988" y="3527425"/>
          <p14:tracePt t="13644" x="5724525" y="3527425"/>
          <p14:tracePt t="13698" x="5715000" y="3527425"/>
          <p14:tracePt t="13706" x="5705475" y="3527425"/>
          <p14:tracePt t="13738" x="5688013" y="3527425"/>
          <p14:tracePt t="13754" x="5688013" y="3536950"/>
          <p14:tracePt t="13762" x="5688013" y="3544888"/>
          <p14:tracePt t="13778" x="5688013" y="3562350"/>
          <p14:tracePt t="13810" x="5688013" y="3589338"/>
          <p14:tracePt t="13834" x="5697538" y="3589338"/>
          <p14:tracePt t="13866" x="5705475" y="3589338"/>
          <p14:tracePt t="14002" x="5724525" y="3589338"/>
          <p14:tracePt t="14026" x="5741988" y="3589338"/>
          <p14:tracePt t="14034" x="5759450" y="3589338"/>
          <p14:tracePt t="14042" x="5803900" y="3589338"/>
          <p14:tracePt t="14051" x="5857875" y="3589338"/>
          <p14:tracePt t="14063" x="5894388" y="3589338"/>
          <p14:tracePt t="14079" x="5946775" y="3589338"/>
          <p14:tracePt t="14096" x="5965825" y="3608388"/>
          <p14:tracePt t="14114" x="5973763" y="3608388"/>
          <p14:tracePt t="14131" x="5983288" y="3625850"/>
          <p14:tracePt t="14146" x="6018213" y="3697288"/>
          <p14:tracePt t="14163" x="6054725" y="3741738"/>
          <p14:tracePt t="14180" x="6081713" y="3776663"/>
          <p14:tracePt t="14196" x="6089650" y="3786188"/>
          <p14:tracePt t="14213" x="6099175" y="3795713"/>
          <p14:tracePt t="14290" x="6099175" y="3803650"/>
          <p14:tracePt t="14298" x="6099175" y="3840163"/>
          <p14:tracePt t="14306" x="6108700" y="3848100"/>
          <p14:tracePt t="14314" x="6116638" y="3867150"/>
          <p14:tracePt t="14330" x="6126163" y="3875088"/>
          <p14:tracePt t="14394" x="6126163" y="3884613"/>
          <p14:tracePt t="14419" x="6116638" y="3884613"/>
          <p14:tracePt t="14425" x="6108700" y="3884613"/>
          <p14:tracePt t="14434" x="6099175" y="3884613"/>
          <p14:tracePt t="14447" x="6081713" y="3884613"/>
          <p14:tracePt t="14464" x="6072188" y="3884613"/>
          <p14:tracePt t="14481" x="6037263" y="3884613"/>
          <p14:tracePt t="14497" x="6000750" y="3884613"/>
          <p14:tracePt t="14514" x="5919788" y="3884613"/>
          <p14:tracePt t="14531" x="5894388" y="3884613"/>
          <p14:tracePt t="14564" x="5884863" y="3875088"/>
          <p14:tracePt t="14581" x="5875338" y="3867150"/>
          <p14:tracePt t="14598" x="5875338" y="3848100"/>
          <p14:tracePt t="14616" x="5875338" y="3813175"/>
          <p14:tracePt t="14631" x="5857875" y="3786188"/>
          <p14:tracePt t="14649" x="5848350" y="3741738"/>
          <p14:tracePt t="14665" x="5840413" y="3714750"/>
          <p14:tracePt t="14681" x="5840413" y="3670300"/>
          <p14:tracePt t="14698" x="5813425" y="3509963"/>
          <p14:tracePt t="14715" x="5759450" y="3348038"/>
          <p14:tracePt t="14732" x="5697538" y="3152775"/>
          <p14:tracePt t="14749" x="5626100" y="3036888"/>
          <p14:tracePt t="14765" x="5608638" y="2965450"/>
          <p14:tracePt t="14782" x="5608638" y="2911475"/>
          <p14:tracePt t="14798" x="5608638" y="2847975"/>
          <p14:tracePt t="14817" x="5608638" y="2803525"/>
          <p14:tracePt t="14832" x="5608638" y="2786063"/>
          <p14:tracePt t="14849" x="5608638" y="2751138"/>
          <p14:tracePt t="14865" x="5599113" y="2714625"/>
          <p14:tracePt t="14866" x="5581650" y="2697163"/>
          <p14:tracePt t="14882" x="5581650" y="2598738"/>
          <p14:tracePt t="14899" x="5581650" y="2419350"/>
          <p14:tracePt t="14916" x="5581650" y="2170113"/>
          <p14:tracePt t="14933" x="5562600" y="1946275"/>
          <p14:tracePt t="14950" x="5500688" y="1812925"/>
          <p14:tracePt t="14966" x="5456238" y="1758950"/>
          <p14:tracePt t="14982" x="5446713" y="1758950"/>
          <p14:tracePt t="14999" x="5438775" y="1758950"/>
          <p14:tracePt t="15018" x="5510213" y="1847850"/>
          <p14:tracePt t="15033" x="5518150" y="1874838"/>
          <p14:tracePt t="15033" x="5537200" y="1911350"/>
          <p14:tracePt t="15050" x="5554663" y="1946275"/>
          <p14:tracePt t="15066" x="5572125" y="2000250"/>
          <p14:tracePt t="15138" x="5572125" y="1990725"/>
          <p14:tracePt t="15146" x="5572125" y="1965325"/>
          <p14:tracePt t="15154" x="5527675" y="1919288"/>
          <p14:tracePt t="15166" x="5483225" y="1884363"/>
          <p14:tracePt t="15183" x="5419725" y="1884363"/>
          <p14:tracePt t="15200" x="5384800" y="1884363"/>
          <p14:tracePt t="15266" x="5367338" y="1893888"/>
          <p14:tracePt t="15283" x="5357813" y="1955800"/>
          <p14:tracePt t="15300" x="5357813" y="2054225"/>
          <p14:tracePt t="15317" x="5394325" y="2152650"/>
          <p14:tracePt t="15334" x="5473700" y="2187575"/>
          <p14:tracePt t="15350" x="5545138" y="2197100"/>
          <p14:tracePt t="15367" x="5562600" y="2197100"/>
          <p14:tracePt t="15458" x="5572125" y="2205038"/>
          <p14:tracePt t="15466" x="5572125" y="2232025"/>
          <p14:tracePt t="15482" x="5572125" y="2241550"/>
          <p14:tracePt t="15498" x="5581650" y="2251075"/>
          <p14:tracePt t="15714" x="5572125" y="2259013"/>
          <p14:tracePt t="15722" x="5572125" y="2312988"/>
          <p14:tracePt t="15730" x="5572125" y="2393950"/>
          <p14:tracePt t="15738" x="5608638" y="2517775"/>
          <p14:tracePt t="15752" x="5653088" y="2670175"/>
          <p14:tracePt t="15769" x="5751513" y="3036888"/>
          <p14:tracePt t="15785" x="5867400" y="3402013"/>
          <p14:tracePt t="15802" x="5902325" y="3768725"/>
          <p14:tracePt t="15819" x="5919788" y="3973513"/>
          <p14:tracePt t="15835" x="5919788" y="4160838"/>
          <p14:tracePt t="15852" x="5919788" y="4295775"/>
          <p14:tracePt t="15869" x="5919788" y="4357688"/>
          <p14:tracePt t="15885" x="5919788" y="4367213"/>
          <p14:tracePt t="15919" x="5902325" y="4367213"/>
          <p14:tracePt t="15938" x="5813425" y="4367213"/>
          <p14:tracePt t="15952" x="5751513" y="4367213"/>
          <p14:tracePt t="15970" x="5688013" y="4367213"/>
          <p14:tracePt t="15986" x="5653088" y="4367213"/>
          <p14:tracePt t="16003" x="5643563" y="4367213"/>
          <p14:tracePt t="16019" x="5634038" y="4367213"/>
          <p14:tracePt t="16036" x="5616575" y="4419600"/>
          <p14:tracePt t="16053" x="5616575" y="4465638"/>
          <p14:tracePt t="16069" x="5616575" y="4491038"/>
          <p14:tracePt t="16086" x="5608638" y="4500563"/>
          <p14:tracePt t="16130" x="5589588" y="4483100"/>
          <p14:tracePt t="16139" x="5562600" y="4456113"/>
          <p14:tracePt t="16153" x="5562600" y="4419600"/>
          <p14:tracePt t="16170" x="5537200" y="4340225"/>
          <p14:tracePt t="16187" x="5537200" y="4259263"/>
          <p14:tracePt t="16203" x="5554663" y="4187825"/>
          <p14:tracePt t="16220" x="5608638" y="4108450"/>
          <p14:tracePt t="16238" x="5643563" y="4044950"/>
          <p14:tracePt t="16253" x="5661025" y="3973513"/>
          <p14:tracePt t="16270" x="5661025" y="3938588"/>
          <p14:tracePt t="16287" x="5680075" y="3884613"/>
          <p14:tracePt t="16304" x="5680075" y="3875088"/>
          <p14:tracePt t="16320" x="5680075" y="3867150"/>
          <p14:tracePt t="16338" x="5680075" y="3848100"/>
          <p14:tracePt t="16354" x="5688013" y="3830638"/>
          <p14:tracePt t="16371" x="5705475" y="3786188"/>
          <p14:tracePt t="16387" x="5705475" y="3732213"/>
          <p14:tracePt t="16404" x="5715000" y="3679825"/>
          <p14:tracePt t="16421" x="5715000" y="3643313"/>
          <p14:tracePt t="16437" x="5715000" y="3616325"/>
          <p14:tracePt t="16454" x="5715000" y="3608388"/>
          <p14:tracePt t="16488" x="5715000" y="3598863"/>
          <p14:tracePt t="16521" x="5715000" y="3581400"/>
          <p14:tracePt t="16539" x="5715000" y="3562350"/>
          <p14:tracePt t="16658" x="5705475" y="3562350"/>
          <p14:tracePt t="16674" x="5705475" y="3571875"/>
          <p14:tracePt t="16682" x="5705475" y="3581400"/>
          <p14:tracePt t="16706" x="5705475" y="3598863"/>
          <p14:tracePt t="16762" x="5705475" y="3608388"/>
          <p14:tracePt t="16778" x="5705475" y="3616325"/>
          <p14:tracePt t="16794" x="5724525" y="3616325"/>
          <p14:tracePt t="16802" x="5741988" y="3616325"/>
          <p14:tracePt t="16810" x="5776913" y="3616325"/>
          <p14:tracePt t="16822" x="5803900" y="3598863"/>
          <p14:tracePt t="16839" x="5894388" y="3536950"/>
          <p14:tracePt t="16856" x="5965825" y="3490913"/>
          <p14:tracePt t="16872" x="6010275" y="3438525"/>
          <p14:tracePt t="16890" x="6045200" y="3357563"/>
          <p14:tracePt t="16906" x="6062663" y="3340100"/>
          <p14:tracePt t="16954" x="6062663" y="3330575"/>
          <p14:tracePt t="16970" x="6054725" y="3330575"/>
          <p14:tracePt t="16978" x="6045200" y="3330575"/>
          <p14:tracePt t="16990" x="6027738" y="3330575"/>
          <p14:tracePt t="17006" x="6000750" y="3330575"/>
          <p14:tracePt t="17023" x="5983288" y="3330575"/>
          <p14:tracePt t="17057" x="5983288" y="3322638"/>
          <p14:tracePt t="17073" x="5983288" y="3313113"/>
          <p14:tracePt t="17090" x="5983288" y="3286125"/>
          <p14:tracePt t="17123" x="5991225" y="3268663"/>
          <p14:tracePt t="17140" x="5991225" y="3259138"/>
          <p14:tracePt t="17157" x="5991225" y="3251200"/>
          <p14:tracePt t="17173" x="5991225" y="3241675"/>
          <p14:tracePt t="17190" x="6010275" y="3214688"/>
          <p14:tracePt t="17207" x="6045200" y="3197225"/>
          <p14:tracePt t="17224" x="6072188" y="3197225"/>
          <p14:tracePt t="17290" x="6054725" y="3197225"/>
          <p14:tracePt t="17307" x="6045200" y="3197225"/>
          <p14:tracePt t="17324" x="6027738" y="3187700"/>
          <p14:tracePt t="17341" x="6027738" y="3179763"/>
          <p14:tracePt t="17357" x="6010275" y="3179763"/>
          <p14:tracePt t="17458" x="6018213" y="3179763"/>
          <p14:tracePt t="17466" x="6045200" y="3179763"/>
          <p14:tracePt t="17546" x="6045200" y="3187700"/>
          <p14:tracePt t="17570" x="6054725" y="3205163"/>
          <p14:tracePt t="17586" x="6062663" y="3205163"/>
          <p14:tracePt t="17594" x="6081713" y="3224213"/>
          <p14:tracePt t="17602" x="6089650" y="3241675"/>
          <p14:tracePt t="17610" x="6116638" y="3259138"/>
          <p14:tracePt t="17650" x="6134100" y="3276600"/>
          <p14:tracePt t="17666" x="6143625" y="3286125"/>
          <p14:tracePt t="17674" x="6170613" y="3295650"/>
          <p14:tracePt t="17682" x="6197600" y="3295650"/>
          <p14:tracePt t="17692" x="6215063" y="3313113"/>
          <p14:tracePt t="17709" x="6259513" y="3340100"/>
          <p14:tracePt t="17726" x="6269038" y="33401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 egy új, második lépéssel való kiegészítése 2.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Kockázatelemzési Akciócsoport alapos elemzés után úgy döntött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hogy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kockázatelemzési rendszer egészüljön ki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egy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olyan második lépéssel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ahol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algoritmus azt vizsgálja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hogy a fertőzött területből (kiemelt kockázatúból) magas kockázatúba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átsorolni javasolt egységek határától 30 km távolságra fordultak-e elő egy éven belüli esetek.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Ha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igen, akkor marad fertőzött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(kiemelt kockázatú) terület.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Ez a eljárás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eddigieknél nagyobb megbízhatóságot nyújt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az esetleges területcsökkentésekhez, ugyanakkor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 kockázatelemzés esetében is megfelelő mértékben érvényesül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kockázat csökkenése esetén annak hatása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76500"/>
      </p:ext>
    </p:extLst>
  </p:cSld>
  <p:clrMapOvr>
    <a:masterClrMapping/>
  </p:clrMapOvr>
  <p:transition spd="med" advTm="35374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" x="6269038" y="33401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 eddigi eredményessége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kockázatbecslés eredményességét jól jellemzi az a tény, hogy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2025. szeptember 12-ig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vaddisznókban megerősített összes magyarországi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ASP eset több, mit  99,9 százaléka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 fertőzött területen belül került megállapításra.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Ráadásul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2021. január 1-jétől minden megállapított hazai eset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 fertőzött területen belül fordult elő.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Ezt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eddig is rendkívül eredményes rendszert javítottuk még tovább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előbb említett második lépés bevezetésével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913831"/>
      </p:ext>
    </p:extLst>
  </p:cSld>
  <p:clrMapOvr>
    <a:masterClrMapping/>
  </p:clrMapOvr>
  <p:transition spd="med" advTm="42764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6" x="6269038" y="33401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</a:rPr>
              <a:t>A Nemzeti Szakértői Csoport javaslata 2022. szeptember 15-én és a hivatalos kockázati területek változása 2023.06.27-től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A Nemzeti Szakértői Csoport </a:t>
            </a:r>
            <a:r>
              <a:rPr lang="hu-HU" altLang="hu-HU" sz="2400" b="1" dirty="0">
                <a:latin typeface="+mj-lt"/>
              </a:rPr>
              <a:t>2022 szeptember 15-én </a:t>
            </a:r>
            <a:r>
              <a:rPr lang="hu-HU" altLang="hu-HU" sz="2400" dirty="0">
                <a:latin typeface="+mj-lt"/>
              </a:rPr>
              <a:t>tartott ülésén a kockázatelemzés, a járványügyi helyzet és a negatív eredményű PCR vizsgálatok elemzését követően javasolta</a:t>
            </a:r>
          </a:p>
          <a:p>
            <a:pPr lvl="1" indent="-342900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000" dirty="0">
                <a:latin typeface="+mj-lt"/>
              </a:rPr>
              <a:t>A </a:t>
            </a:r>
            <a:r>
              <a:rPr lang="hu-HU" altLang="hu-HU" sz="2000" b="1" dirty="0">
                <a:latin typeface="+mj-lt"/>
              </a:rPr>
              <a:t>fertőzött terület csökkentését Jász-Nagykun-Szolnok</a:t>
            </a:r>
            <a:r>
              <a:rPr lang="hu-HU" altLang="hu-HU" sz="2000" dirty="0">
                <a:latin typeface="+mj-lt"/>
              </a:rPr>
              <a:t> és </a:t>
            </a:r>
            <a:r>
              <a:rPr lang="hu-HU" altLang="hu-HU" sz="2000" b="1" dirty="0">
                <a:latin typeface="+mj-lt"/>
              </a:rPr>
              <a:t>Békés </a:t>
            </a:r>
            <a:r>
              <a:rPr lang="hu-HU" altLang="hu-HU" sz="2000" dirty="0">
                <a:latin typeface="+mj-lt"/>
              </a:rPr>
              <a:t>vármegyék esetében (+ 1 JNK vármegyével szomszédos Pest vármegyei </a:t>
            </a:r>
            <a:r>
              <a:rPr lang="hu-HU" altLang="hu-HU" sz="2000" dirty="0" err="1">
                <a:latin typeface="+mj-lt"/>
              </a:rPr>
              <a:t>vadgazdálkodási</a:t>
            </a:r>
            <a:r>
              <a:rPr lang="hu-HU" altLang="hu-HU" sz="2000" dirty="0">
                <a:latin typeface="+mj-lt"/>
              </a:rPr>
              <a:t> egység)</a:t>
            </a:r>
          </a:p>
          <a:p>
            <a:pPr lvl="1" indent="-342900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000" dirty="0">
                <a:latin typeface="+mj-lt"/>
              </a:rPr>
              <a:t>A </a:t>
            </a:r>
            <a:r>
              <a:rPr lang="hu-HU" altLang="hu-HU" sz="2000" b="1" dirty="0">
                <a:latin typeface="+mj-lt"/>
              </a:rPr>
              <a:t>magas kockázatú terület </a:t>
            </a:r>
            <a:r>
              <a:rPr lang="hu-HU" altLang="hu-HU" sz="2000" dirty="0">
                <a:latin typeface="+mj-lt"/>
              </a:rPr>
              <a:t>csökkentését </a:t>
            </a:r>
            <a:r>
              <a:rPr lang="hu-HU" altLang="hu-HU" sz="2000" b="1" dirty="0">
                <a:latin typeface="+mj-lt"/>
              </a:rPr>
              <a:t>Bács-Kiskun</a:t>
            </a:r>
            <a:r>
              <a:rPr lang="hu-HU" altLang="hu-HU" sz="2000" dirty="0">
                <a:latin typeface="+mj-lt"/>
              </a:rPr>
              <a:t>, </a:t>
            </a:r>
            <a:r>
              <a:rPr lang="hu-HU" altLang="hu-HU" sz="2000" b="1" dirty="0">
                <a:latin typeface="+mj-lt"/>
              </a:rPr>
              <a:t>Békés</a:t>
            </a:r>
            <a:r>
              <a:rPr lang="hu-HU" altLang="hu-HU" sz="2000" dirty="0">
                <a:latin typeface="+mj-lt"/>
              </a:rPr>
              <a:t>, </a:t>
            </a:r>
            <a:r>
              <a:rPr lang="hu-HU" altLang="hu-HU" sz="2000" b="1" dirty="0">
                <a:latin typeface="+mj-lt"/>
              </a:rPr>
              <a:t>Csongrád-Csanád</a:t>
            </a:r>
            <a:r>
              <a:rPr lang="hu-HU" altLang="hu-HU" sz="2000" dirty="0">
                <a:latin typeface="+mj-lt"/>
              </a:rPr>
              <a:t> és </a:t>
            </a:r>
            <a:r>
              <a:rPr lang="hu-HU" altLang="hu-HU" sz="2000" b="1" dirty="0">
                <a:latin typeface="+mj-lt"/>
              </a:rPr>
              <a:t>Jász-Nagykun-Szolnok</a:t>
            </a:r>
            <a:r>
              <a:rPr lang="hu-HU" altLang="hu-HU" sz="2000" dirty="0">
                <a:latin typeface="+mj-lt"/>
              </a:rPr>
              <a:t> vármegyék esetében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A javaslat végül 2023 júniusában került elfogadásra Brüsszelben és </a:t>
            </a:r>
            <a:r>
              <a:rPr lang="hu-HU" altLang="hu-HU" sz="2400" b="1" dirty="0">
                <a:latin typeface="+mj-lt"/>
              </a:rPr>
              <a:t>2023. június 27-től lépett érvénybe</a:t>
            </a:r>
            <a:endParaRPr lang="hu-HU" altLang="hu-HU" sz="2400" b="1" dirty="0"/>
          </a:p>
        </p:txBody>
      </p:sp>
    </p:spTree>
    <p:extLst>
      <p:ext uri="{BB962C8B-B14F-4D97-AF65-F5344CB8AC3E}">
        <p14:creationId xmlns:p14="http://schemas.microsoft.com/office/powerpoint/2010/main" val="657751406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600" dirty="0"/>
              <a:t>A Nemzeti Szakértői Csoport javaslata 2022. szeptember 15-én – országos áttekintő térkép</a:t>
            </a:r>
            <a:endParaRPr lang="en-GB" altLang="hu-HU" sz="2600" dirty="0"/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FABF60B4-886A-C6EC-AD07-9426D22C7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 descr="A képen térkép, szöveg, atlasz látható">
            <a:extLst>
              <a:ext uri="{FF2B5EF4-FFF2-40B4-BE49-F238E27FC236}">
                <a16:creationId xmlns:a16="http://schemas.microsoft.com/office/drawing/2014/main" id="{2F91BC3E-0134-F5C6-83EE-3397A9D99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8186"/>
            <a:ext cx="9144000" cy="55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60402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8510588" cy="57210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600" dirty="0"/>
              <a:t>A Nemzeti Szakértői Csoport javaslata 2022. szeptember 15-én – közeli térkép</a:t>
            </a:r>
            <a:endParaRPr lang="en-GB" altLang="hu-HU" sz="2600" dirty="0"/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4AB56FD1-044D-6842-4C4F-83BEF91B3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 descr="A képen térkép, szöveg, atlasz látható">
            <a:extLst>
              <a:ext uri="{FF2B5EF4-FFF2-40B4-BE49-F238E27FC236}">
                <a16:creationId xmlns:a16="http://schemas.microsoft.com/office/drawing/2014/main" id="{29BC4759-0227-EA7A-7EA4-06F7E73D9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40" y="955337"/>
            <a:ext cx="9144000" cy="59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05337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</a:rPr>
              <a:t>A Nemzeti Szakértői Csoport javaslatai 2023 június és 2024 március között a hivatalos kockázati területek további csökkentésre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effectLst/>
                <a:latin typeface="+mj-lt"/>
              </a:rPr>
              <a:t>A Nemzeti Szakértői Csoport 2023  júniusa és 2024 márciusa között tartott ülésein a kockázatelemzés, a járványügyi helyzet és a negatív eredményű PCR vizsgálatok elemzését követően javasolta</a:t>
            </a:r>
          </a:p>
          <a:p>
            <a:pPr lvl="1" indent="-342900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000" dirty="0">
                <a:effectLst/>
                <a:latin typeface="+mj-lt"/>
              </a:rPr>
              <a:t>A </a:t>
            </a:r>
            <a:r>
              <a:rPr lang="hu-HU" altLang="hu-HU" sz="2000" b="1" dirty="0">
                <a:effectLst/>
                <a:latin typeface="+mj-lt"/>
              </a:rPr>
              <a:t>fertőzött terület csökkentését Jász-Nagykun-Szolnok vármegye </a:t>
            </a:r>
            <a:r>
              <a:rPr lang="hu-HU" altLang="hu-HU" sz="2000" dirty="0">
                <a:effectLst/>
                <a:latin typeface="+mj-lt"/>
              </a:rPr>
              <a:t>és megszüntetését </a:t>
            </a:r>
            <a:r>
              <a:rPr lang="hu-HU" altLang="hu-HU" sz="2000" b="1" dirty="0">
                <a:effectLst/>
                <a:latin typeface="+mj-lt"/>
              </a:rPr>
              <a:t>Békés </a:t>
            </a:r>
            <a:r>
              <a:rPr lang="hu-HU" altLang="hu-HU" sz="2000" dirty="0">
                <a:effectLst/>
                <a:latin typeface="+mj-lt"/>
              </a:rPr>
              <a:t>vármegye esetében</a:t>
            </a:r>
          </a:p>
          <a:p>
            <a:pPr lvl="1" indent="-342900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000" dirty="0">
                <a:effectLst/>
                <a:latin typeface="+mj-lt"/>
              </a:rPr>
              <a:t>A </a:t>
            </a:r>
            <a:r>
              <a:rPr lang="hu-HU" altLang="hu-HU" sz="2000" b="1" dirty="0">
                <a:effectLst/>
                <a:latin typeface="+mj-lt"/>
              </a:rPr>
              <a:t>magas kockázatú terület </a:t>
            </a:r>
            <a:r>
              <a:rPr lang="hu-HU" altLang="hu-HU" sz="2000" dirty="0">
                <a:effectLst/>
                <a:latin typeface="+mj-lt"/>
              </a:rPr>
              <a:t>csökkentését </a:t>
            </a:r>
            <a:r>
              <a:rPr lang="hu-HU" altLang="hu-HU" sz="2000" b="1" dirty="0">
                <a:effectLst/>
                <a:latin typeface="+mj-lt"/>
              </a:rPr>
              <a:t>Békés</a:t>
            </a:r>
            <a:r>
              <a:rPr lang="hu-HU" altLang="hu-HU" sz="2000" dirty="0">
                <a:effectLst/>
                <a:latin typeface="+mj-lt"/>
              </a:rPr>
              <a:t>, </a:t>
            </a:r>
            <a:r>
              <a:rPr lang="hu-HU" altLang="hu-HU" sz="2000" b="1" dirty="0">
                <a:effectLst/>
                <a:latin typeface="+mj-lt"/>
              </a:rPr>
              <a:t>Jász-Nagykun-Szolnok</a:t>
            </a:r>
            <a:r>
              <a:rPr lang="hu-HU" altLang="hu-HU" sz="2000" dirty="0">
                <a:effectLst/>
                <a:latin typeface="+mj-lt"/>
              </a:rPr>
              <a:t> és </a:t>
            </a:r>
            <a:r>
              <a:rPr lang="hu-HU" altLang="hu-HU" sz="2000" b="1" dirty="0">
                <a:effectLst/>
                <a:latin typeface="+mj-lt"/>
              </a:rPr>
              <a:t>Pest</a:t>
            </a:r>
            <a:r>
              <a:rPr lang="hu-HU" altLang="hu-HU" sz="2000" dirty="0">
                <a:effectLst/>
                <a:latin typeface="+mj-lt"/>
              </a:rPr>
              <a:t> vármegyék esetében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effectLst/>
                <a:latin typeface="+mj-lt"/>
              </a:rPr>
              <a:t>Az EU Bizottság kérésére Békés megyében módosítani kellett az eredeti javaslaton, hogy maradjon magas kockázatú terület a román határ mentén.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effectLst/>
                <a:latin typeface="+mj-lt"/>
              </a:rPr>
              <a:t>A javaslat végül elfogadásra került Brüsszelben és 2024. szeptember 25-től hatályossá vált. </a:t>
            </a:r>
            <a:endParaRPr lang="hu-HU" altLang="hu-HU" sz="24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3924172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400" b="1" dirty="0">
                <a:solidFill>
                  <a:schemeClr val="tx1"/>
                </a:solidFill>
                <a:effectLst/>
              </a:rPr>
              <a:t>A Nemzeti Szakértői Csoport újabb javaslatai 2023-2024. </a:t>
            </a:r>
            <a:r>
              <a:rPr lang="hu-HU" altLang="hu-HU" sz="2600" b="1" dirty="0">
                <a:solidFill>
                  <a:schemeClr val="tx1"/>
                </a:solidFill>
                <a:effectLst/>
              </a:rPr>
              <a:t>– országos áttekintő térkép</a:t>
            </a:r>
            <a:endParaRPr lang="en-GB" altLang="hu-HU" sz="2600" b="1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A4AC4B23-C8E5-EDE0-48FA-CA9A66CA3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1911BEA0-93E6-E7BA-129B-A10F05D96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118"/>
            <a:ext cx="9144000" cy="614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10810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>
            <a:normAutofit/>
          </a:bodyPr>
          <a:lstStyle/>
          <a:p>
            <a:pPr algn="r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3500" dirty="0">
                <a:solidFill>
                  <a:srgbClr val="FFFFFF"/>
                </a:solidFill>
              </a:rPr>
              <a:t>Az ASP miatt korlátozás alatt álló </a:t>
            </a:r>
            <a:br>
              <a:rPr lang="hu-HU" altLang="hu-HU" sz="3500" dirty="0">
                <a:solidFill>
                  <a:srgbClr val="FFFFFF"/>
                </a:solidFill>
              </a:rPr>
            </a:br>
            <a:r>
              <a:rPr lang="hu-HU" altLang="hu-HU" sz="3500" dirty="0">
                <a:solidFill>
                  <a:srgbClr val="FFFFFF"/>
                </a:solidFill>
              </a:rPr>
              <a:t>területek az EU-ban</a:t>
            </a:r>
            <a:endParaRPr lang="en-GB" altLang="hu-HU" sz="3500" dirty="0">
              <a:solidFill>
                <a:srgbClr val="FFFFFF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normAutofit/>
          </a:bodyPr>
          <a:lstStyle/>
          <a:p>
            <a:pPr eaLnBrk="1" hangingPunct="1">
              <a:buClrTx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1700" dirty="0"/>
          </a:p>
        </p:txBody>
      </p:sp>
      <p:pic>
        <p:nvPicPr>
          <p:cNvPr id="4" name="Kép 3" descr="A képen szöveg, térkép, atlasz, diagra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AB44468A-F05B-295D-C1CA-CEF11CE4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-2783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70936"/>
      </p:ext>
    </p:extLst>
  </p:cSld>
  <p:clrMapOvr>
    <a:masterClrMapping/>
  </p:clrMapOvr>
  <p:transition spd="med" advTm="46663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126876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600" b="1" dirty="0">
                <a:solidFill>
                  <a:schemeClr val="tx1"/>
                </a:solidFill>
              </a:rPr>
              <a:t>A Nemzeti Szakértői Csoport javaslatai 2023-2024. – közeli térkép</a:t>
            </a:r>
            <a:endParaRPr lang="en-GB" altLang="hu-HU" sz="2600" b="1" dirty="0">
              <a:solidFill>
                <a:schemeClr val="tx1"/>
              </a:solidFill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1D4EFDE6-C806-D5C5-AD27-C400A1478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90559E05-A157-A31A-6267-9604C54D9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1018230"/>
            <a:ext cx="7128792" cy="583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80172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2261315-7989-EAEF-BFC7-09DBDBB7B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1BAD1DC3-2126-26B1-D3F9-F428E862334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</a:rPr>
              <a:t>Magas kockázatú </a:t>
            </a:r>
            <a:r>
              <a:rPr lang="hu-HU" altLang="hu-HU" sz="2800" b="1" dirty="0" err="1">
                <a:solidFill>
                  <a:schemeClr val="tx1"/>
                </a:solidFill>
              </a:rPr>
              <a:t>tereület</a:t>
            </a:r>
            <a:r>
              <a:rPr lang="hu-HU" altLang="hu-HU" sz="2800" b="1" dirty="0">
                <a:solidFill>
                  <a:schemeClr val="tx1"/>
                </a:solidFill>
              </a:rPr>
              <a:t> létrehozása Baranya vármegyében a horvát határ közelében a Nemzeti Szakértői Csoport javaslata alapján 2025 július 29-én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6846A50C-5984-16DB-96D8-AF5732E9A51D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Autofit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sz="2400" dirty="0">
                <a:effectLst/>
              </a:rPr>
              <a:t>A </a:t>
            </a:r>
            <a:r>
              <a:rPr lang="hu-HU" sz="2400" b="1" dirty="0">
                <a:effectLst/>
              </a:rPr>
              <a:t>2025 július 21-ével kezdődő héten a horvátok két ASP kitörést állapítottak meg a magyar határ közelében </a:t>
            </a:r>
            <a:r>
              <a:rPr lang="hu-HU" sz="2400" dirty="0">
                <a:effectLst/>
              </a:rPr>
              <a:t>vaddisznókban, az első határtól mintegy 7,5 km-re, a második körülbelül 10 km-re. 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sz="2400" dirty="0">
                <a:effectLst/>
              </a:rPr>
              <a:t>Tehát </a:t>
            </a:r>
            <a:r>
              <a:rPr lang="hu-HU" sz="2400" b="1" dirty="0">
                <a:effectLst/>
              </a:rPr>
              <a:t>mindkét vaddisznókban megerősített kitörés a magyar határtól számított 20 km-es zónán belül fordult elő</a:t>
            </a:r>
            <a:r>
              <a:rPr lang="hu-HU" sz="2400" dirty="0">
                <a:effectLst/>
              </a:rPr>
              <a:t>, így a </a:t>
            </a:r>
            <a:r>
              <a:rPr lang="hu-HU" sz="2400" b="1" dirty="0">
                <a:effectLst/>
              </a:rPr>
              <a:t>magyar ASP kockázatelemzésre hatással voltak</a:t>
            </a:r>
            <a:r>
              <a:rPr lang="hu-HU" sz="2400" dirty="0">
                <a:effectLst/>
              </a:rPr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effectLst/>
              </a:rPr>
              <a:t>A Horvátországban megerősített kitörések miatt </a:t>
            </a:r>
            <a:r>
              <a:rPr lang="hu-HU" altLang="hu-HU" sz="2400" b="1" dirty="0">
                <a:effectLst/>
              </a:rPr>
              <a:t>a Nemzeti Szakértői Csoport magas kockázatú terület létrehozását javasolta  a horvát határ mentén </a:t>
            </a:r>
            <a:r>
              <a:rPr lang="hu-HU" altLang="hu-HU" sz="2400" dirty="0">
                <a:effectLst/>
              </a:rPr>
              <a:t>a következő térkép szerint.</a:t>
            </a:r>
            <a:endParaRPr lang="hu-HU" altLang="hu-HU" sz="2400" dirty="0"/>
          </a:p>
        </p:txBody>
      </p:sp>
    </p:spTree>
    <p:extLst>
      <p:ext uri="{BB962C8B-B14F-4D97-AF65-F5344CB8AC3E}">
        <p14:creationId xmlns:p14="http://schemas.microsoft.com/office/powerpoint/2010/main" val="2280911484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DACFF61-F7D4-9545-4760-872734123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E09DBF97-E180-94D2-0321-F0B521B3C09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8812213" cy="126876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600" b="1" dirty="0">
                <a:solidFill>
                  <a:schemeClr val="tx1"/>
                </a:solidFill>
              </a:rPr>
              <a:t>A Nemzeti Szakértői Csoport javaslata 2025. július 29. – közeli térkép</a:t>
            </a:r>
            <a:endParaRPr lang="en-GB" altLang="hu-HU" sz="2600" b="1" dirty="0">
              <a:solidFill>
                <a:schemeClr val="tx1"/>
              </a:solidFill>
            </a:endParaRPr>
          </a:p>
        </p:txBody>
      </p:sp>
      <p:pic>
        <p:nvPicPr>
          <p:cNvPr id="5" name="Tartalom helye 4" descr="A képen térkép, szöveg, atlas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0A9BCED0-B1B9-899B-3CF1-A2EEDA660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20" y="1112006"/>
            <a:ext cx="8009220" cy="5395048"/>
          </a:xfrm>
        </p:spPr>
      </p:pic>
    </p:spTree>
    <p:extLst>
      <p:ext uri="{BB962C8B-B14F-4D97-AF65-F5344CB8AC3E}">
        <p14:creationId xmlns:p14="http://schemas.microsoft.com/office/powerpoint/2010/main" val="964287331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 err="1"/>
              <a:t>Surveillance</a:t>
            </a:r>
            <a:r>
              <a:rPr lang="hu-HU" altLang="hu-HU" sz="2800" dirty="0"/>
              <a:t> rendszer általában</a:t>
            </a:r>
            <a:endParaRPr lang="en-GB" altLang="hu-HU" sz="2800" dirty="0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25000" lnSpcReduction="20000"/>
          </a:bodyPr>
          <a:lstStyle/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surveillance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 rendszer a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betegségek – lehetőség szerint korai - kimutatására vagy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annak bizonyítására 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szolgál, hogy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az adott betegség nincs jelen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Két típusa 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van:</a:t>
            </a:r>
          </a:p>
          <a:p>
            <a:pPr lvl="1"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passzív (általános)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surveillance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, és</a:t>
            </a:r>
          </a:p>
          <a:p>
            <a:pPr lvl="1"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az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aktív (célzott)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surveillance</a:t>
            </a:r>
            <a:endParaRPr lang="hu-HU" altLang="hu-HU"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passzív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altLang="hu-HU" sz="7200" dirty="0" err="1">
                <a:latin typeface="Arial" panose="020B0604020202020204" pitchFamily="34" charset="0"/>
                <a:cs typeface="Arial" panose="020B0604020202020204" pitchFamily="34" charset="0"/>
              </a:rPr>
              <a:t>surveillance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jelentheti csak a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hatóság által megerősített gyanúk esetében végzett vizsgálatokat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, de ez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kevésbé megbízható (klasszikus)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Beszélhetünk ún.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megerősített passzív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surveillance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rendszerrő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l is, amikor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olyan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egyedeket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is vizsgálunk, ahol a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gyanú kizárásra került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hatóságilag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vagy fel sem merült</a:t>
            </a:r>
            <a:r>
              <a:rPr lang="hu-HU" altLang="hu-HU" sz="7200" dirty="0">
                <a:latin typeface="Arial" panose="020B0604020202020204" pitchFamily="34" charset="0"/>
                <a:cs typeface="Arial" panose="020B0604020202020204" pitchFamily="34" charset="0"/>
              </a:rPr>
              <a:t>, de 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vannak az adott betegséggel kapcsolatba hozható klinikai tünetek vagy kórbonctani elváltozások, vagy egyszerűen csak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elhulottak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anélkül, hogy  a gyanú felmerült volna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Aktív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surveillance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mindig klinikailag egészséges vagy gyanút keltő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kórboncatni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elváltozásokat nem mutató </a:t>
            </a:r>
            <a:r>
              <a:rPr lang="hu-HU" altLang="hu-HU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egyedeknek</a:t>
            </a:r>
            <a:r>
              <a:rPr lang="hu-HU" altLang="hu-HU" sz="7200" b="1" dirty="0">
                <a:latin typeface="Arial" panose="020B0604020202020204" pitchFamily="34" charset="0"/>
                <a:cs typeface="Arial" panose="020B0604020202020204" pitchFamily="34" charset="0"/>
              </a:rPr>
              <a:t> egy előre megállapított séma szerinti vizsgálata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6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1678556421"/>
      </p:ext>
    </p:extLst>
  </p:cSld>
  <p:clrMapOvr>
    <a:masterClrMapping/>
  </p:clrMapOvr>
  <p:transition spd="med" advTm="124803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8" x="6269038" y="334010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 err="1"/>
              <a:t>Surveillance</a:t>
            </a:r>
            <a:r>
              <a:rPr lang="hu-HU" altLang="hu-HU" sz="2800" dirty="0"/>
              <a:t> rendszer az ASP esetében </a:t>
            </a:r>
            <a:endParaRPr lang="en-GB" altLang="hu-HU" sz="2800" dirty="0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200" dirty="0"/>
              <a:t>Az ASP esetében </a:t>
            </a:r>
            <a:r>
              <a:rPr lang="hu-HU" altLang="hu-HU" sz="2200" b="1" dirty="0"/>
              <a:t>megerősített passzív </a:t>
            </a:r>
            <a:r>
              <a:rPr lang="hu-HU" altLang="hu-HU" sz="2200" b="1" dirty="0" err="1"/>
              <a:t>surveillance</a:t>
            </a:r>
            <a:r>
              <a:rPr lang="hu-HU" altLang="hu-HU" sz="2200" b="1" dirty="0"/>
              <a:t> az elsődleges</a:t>
            </a:r>
            <a:r>
              <a:rPr lang="hu-HU" altLang="hu-HU" sz="2200" dirty="0"/>
              <a:t>, miután az </a:t>
            </a:r>
            <a:r>
              <a:rPr lang="hu-HU" altLang="hu-HU" sz="2200" b="1" dirty="0"/>
              <a:t>ASP valójában </a:t>
            </a:r>
            <a:r>
              <a:rPr lang="hu-HU" altLang="hu-HU" sz="2200" b="1" u="sng" dirty="0"/>
              <a:t>nem</a:t>
            </a:r>
            <a:r>
              <a:rPr lang="hu-HU" altLang="hu-HU" sz="2200" b="1" dirty="0"/>
              <a:t> nagy </a:t>
            </a:r>
            <a:r>
              <a:rPr lang="hu-HU" altLang="hu-HU" sz="2200" b="1" dirty="0" err="1"/>
              <a:t>ragályozó</a:t>
            </a:r>
            <a:r>
              <a:rPr lang="hu-HU" altLang="hu-HU" sz="2200" b="1" dirty="0"/>
              <a:t> képességű betegség.</a:t>
            </a:r>
            <a:r>
              <a:rPr lang="hu-HU" altLang="hu-HU" sz="2200" dirty="0"/>
              <a:t> Ugyanis  az </a:t>
            </a:r>
            <a:r>
              <a:rPr lang="hu-HU" altLang="hu-HU" sz="2200" b="1" dirty="0"/>
              <a:t>első behurcolást követő 2 héten belül csak </a:t>
            </a:r>
            <a:r>
              <a:rPr lang="hu-HU" altLang="hu-HU" sz="2200" dirty="0"/>
              <a:t>az </a:t>
            </a:r>
            <a:r>
              <a:rPr lang="hu-HU" altLang="hu-HU" sz="2200" b="1" dirty="0"/>
              <a:t>állomány mintegy 10 %-a fertőződik  és betegszik meg,</a:t>
            </a:r>
            <a:r>
              <a:rPr lang="hu-HU" altLang="hu-HU" sz="2200" dirty="0"/>
              <a:t> de   </a:t>
            </a:r>
            <a:r>
              <a:rPr lang="hu-HU" altLang="hu-HU" sz="2200" b="1" dirty="0"/>
              <a:t>megbetegedett állatok szinte kivétel nélkül elhullanak</a:t>
            </a:r>
            <a:r>
              <a:rPr lang="hu-HU" altLang="hu-HU" sz="2200" dirty="0"/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200" dirty="0"/>
              <a:t>Az </a:t>
            </a:r>
            <a:r>
              <a:rPr lang="hu-HU" altLang="hu-HU" sz="2200" b="1" dirty="0"/>
              <a:t>előbbiek miatt aktív </a:t>
            </a:r>
            <a:r>
              <a:rPr lang="hu-HU" altLang="hu-HU" sz="2200" b="1" dirty="0" err="1"/>
              <a:t>surveillance</a:t>
            </a:r>
            <a:r>
              <a:rPr lang="hu-HU" altLang="hu-HU" sz="2200" b="1" dirty="0"/>
              <a:t> kisebb biztonsággal </a:t>
            </a:r>
            <a:r>
              <a:rPr lang="hu-HU" altLang="hu-HU" sz="2200" dirty="0"/>
              <a:t>és az </a:t>
            </a:r>
            <a:r>
              <a:rPr lang="hu-HU" altLang="hu-HU" sz="2200" b="1" dirty="0"/>
              <a:t>esetek többségében már későn jelzi </a:t>
            </a:r>
            <a:r>
              <a:rPr lang="hu-HU" altLang="hu-HU" sz="2200" dirty="0"/>
              <a:t>a vírus </a:t>
            </a:r>
            <a:r>
              <a:rPr lang="hu-HU" altLang="hu-HU" sz="2200" b="1" dirty="0"/>
              <a:t>jelenlétét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200" dirty="0"/>
              <a:t>Az </a:t>
            </a:r>
            <a:r>
              <a:rPr lang="hu-HU" altLang="hu-HU" sz="2200" b="1" dirty="0"/>
              <a:t>aktív </a:t>
            </a:r>
            <a:r>
              <a:rPr lang="hu-HU" altLang="hu-HU" sz="2200" b="1" dirty="0" err="1"/>
              <a:t>surveillance</a:t>
            </a:r>
            <a:r>
              <a:rPr lang="hu-HU" altLang="hu-HU" sz="2200" b="1" dirty="0"/>
              <a:t> rendszer</a:t>
            </a:r>
            <a:r>
              <a:rPr lang="hu-HU" altLang="hu-HU" sz="2200" dirty="0"/>
              <a:t>t is működtetni szükséges a </a:t>
            </a:r>
            <a:r>
              <a:rPr lang="hu-HU" altLang="hu-HU" sz="2200" b="1" dirty="0"/>
              <a:t>vaddisznók</a:t>
            </a:r>
            <a:r>
              <a:rPr lang="hu-HU" altLang="hu-HU" sz="2200" dirty="0"/>
              <a:t> esetében, különösen </a:t>
            </a:r>
            <a:r>
              <a:rPr lang="hu-HU" altLang="hu-HU" sz="2200" b="1" dirty="0"/>
              <a:t>a fertőzött és magas </a:t>
            </a:r>
            <a:r>
              <a:rPr lang="hu-HU" altLang="hu-HU" sz="2200" b="1" dirty="0" err="1"/>
              <a:t>kockázatű</a:t>
            </a:r>
            <a:r>
              <a:rPr lang="hu-HU" altLang="hu-HU" sz="2200" b="1" dirty="0"/>
              <a:t> területen</a:t>
            </a:r>
            <a:r>
              <a:rPr lang="hu-HU" altLang="hu-HU" sz="2200" dirty="0"/>
              <a:t>, bár a korai felismerés szempontjából önmagában kisebb a jelentősége, de </a:t>
            </a:r>
            <a:r>
              <a:rPr lang="hu-HU" altLang="hu-HU" sz="2200" b="1" dirty="0"/>
              <a:t>tekintettel az elhullott vaddisznók megtalálásának nehézségeire tovább növeli </a:t>
            </a:r>
            <a:r>
              <a:rPr lang="hu-HU" altLang="hu-HU" sz="2200" b="1" dirty="0" err="1"/>
              <a:t>surveillance</a:t>
            </a:r>
            <a:r>
              <a:rPr lang="hu-HU" altLang="hu-HU" sz="2200" b="1" dirty="0"/>
              <a:t> rendszer megbízhatóságát</a:t>
            </a:r>
            <a:r>
              <a:rPr lang="hu-HU" altLang="hu-HU" sz="2200" dirty="0"/>
              <a:t>. </a:t>
            </a:r>
            <a:r>
              <a:rPr lang="hu-HU" altLang="hu-HU" sz="2200" b="1" dirty="0"/>
              <a:t>Magas kockázatú területen lehetővé teszi </a:t>
            </a:r>
            <a:r>
              <a:rPr lang="hu-HU" altLang="hu-HU" sz="2200" dirty="0"/>
              <a:t>a </a:t>
            </a:r>
            <a:r>
              <a:rPr lang="hu-HU" altLang="hu-HU" sz="2200" b="1" dirty="0"/>
              <a:t>kilőtt vaddisznók </a:t>
            </a:r>
            <a:r>
              <a:rPr lang="hu-HU" altLang="hu-HU" sz="2200" dirty="0"/>
              <a:t>testének  </a:t>
            </a:r>
            <a:r>
              <a:rPr lang="hu-HU" altLang="hu-HU" sz="2200" b="1" dirty="0"/>
              <a:t>felhasználását (negatív PCR eredmény!)</a:t>
            </a:r>
            <a:r>
              <a:rPr lang="hu-HU" altLang="hu-HU" sz="2200" dirty="0"/>
              <a:t>.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15353390"/>
      </p:ext>
    </p:extLst>
  </p:cSld>
  <p:clrMapOvr>
    <a:masterClrMapping/>
  </p:clrMapOvr>
  <p:transition spd="med" advTm="90142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" x="6269038" y="334010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/>
              <a:t>ASP </a:t>
            </a:r>
            <a:r>
              <a:rPr lang="hu-HU" altLang="hu-HU" sz="2800" dirty="0" err="1"/>
              <a:t>surveillance</a:t>
            </a:r>
            <a:r>
              <a:rPr lang="hu-HU" altLang="hu-HU" sz="2800" dirty="0"/>
              <a:t> rendszer a vaddisznók esetében</a:t>
            </a:r>
            <a:endParaRPr lang="en-GB" altLang="hu-HU" sz="2800" dirty="0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A </a:t>
            </a:r>
            <a:r>
              <a:rPr lang="hu-HU" altLang="hu-HU" sz="2400" b="1" dirty="0">
                <a:latin typeface="+mj-lt"/>
              </a:rPr>
              <a:t>megerősített</a:t>
            </a:r>
            <a:r>
              <a:rPr lang="hu-HU" altLang="hu-HU" sz="2400" dirty="0">
                <a:latin typeface="+mj-lt"/>
              </a:rPr>
              <a:t> </a:t>
            </a:r>
            <a:r>
              <a:rPr lang="hu-HU" altLang="hu-HU" sz="2400" b="1" dirty="0">
                <a:latin typeface="+mj-lt"/>
              </a:rPr>
              <a:t>passzív </a:t>
            </a:r>
            <a:r>
              <a:rPr lang="hu-HU" altLang="hu-HU" sz="2400" b="1" dirty="0" err="1">
                <a:latin typeface="+mj-lt"/>
              </a:rPr>
              <a:t>surveillance</a:t>
            </a:r>
            <a:r>
              <a:rPr lang="hu-HU" altLang="hu-HU" sz="2400" b="1" dirty="0">
                <a:latin typeface="+mj-lt"/>
              </a:rPr>
              <a:t> </a:t>
            </a:r>
            <a:r>
              <a:rPr lang="hu-HU" altLang="hu-HU" sz="2400" dirty="0">
                <a:latin typeface="+mj-lt"/>
              </a:rPr>
              <a:t>során </a:t>
            </a:r>
            <a:r>
              <a:rPr lang="hu-HU" altLang="hu-HU" sz="2400" dirty="0" err="1">
                <a:latin typeface="+mj-lt"/>
              </a:rPr>
              <a:t>hatóságilag</a:t>
            </a:r>
            <a:r>
              <a:rPr lang="hu-HU" altLang="hu-HU" sz="2400" dirty="0">
                <a:latin typeface="+mj-lt"/>
              </a:rPr>
              <a:t> megerősített gyanún túl szükséges az alábbiak </a:t>
            </a:r>
            <a:r>
              <a:rPr lang="hu-HU" altLang="hu-HU" sz="2400" b="1" dirty="0">
                <a:latin typeface="+mj-lt"/>
              </a:rPr>
              <a:t>virológia (PCR) vizsgálata</a:t>
            </a: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 </a:t>
            </a:r>
            <a:r>
              <a:rPr lang="hu-HU" altLang="hu-HU" sz="2400" b="1" dirty="0">
                <a:latin typeface="+mj-lt"/>
              </a:rPr>
              <a:t>minden elhullott </a:t>
            </a:r>
            <a:r>
              <a:rPr lang="hu-HU" altLang="hu-HU" sz="2400" dirty="0">
                <a:latin typeface="+mj-lt"/>
              </a:rPr>
              <a:t>vaddisznó, a </a:t>
            </a:r>
            <a:r>
              <a:rPr lang="hu-HU" altLang="hu-HU" sz="2400" b="1" dirty="0" err="1">
                <a:latin typeface="+mj-lt"/>
              </a:rPr>
              <a:t>gázoltakat</a:t>
            </a:r>
            <a:r>
              <a:rPr lang="hu-HU" altLang="hu-HU" sz="2400" dirty="0">
                <a:latin typeface="+mj-lt"/>
              </a:rPr>
              <a:t> is ide értve</a:t>
            </a: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 minden </a:t>
            </a:r>
            <a:r>
              <a:rPr lang="hu-HU" altLang="hu-HU" sz="2400" b="1" dirty="0">
                <a:latin typeface="+mj-lt"/>
              </a:rPr>
              <a:t>klinikai tünetek  miatt kilőtt</a:t>
            </a:r>
            <a:r>
              <a:rPr lang="hu-HU" altLang="hu-HU" sz="2400" dirty="0">
                <a:latin typeface="+mj-lt"/>
              </a:rPr>
              <a:t> vaddisznó</a:t>
            </a: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400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b="1" dirty="0">
                <a:latin typeface="+mj-lt"/>
              </a:rPr>
              <a:t>ASP Készenléti Terv IV. melléklete</a:t>
            </a:r>
            <a:r>
              <a:rPr lang="hu-HU" altLang="hu-HU" sz="2400" dirty="0">
                <a:latin typeface="+mj-lt"/>
              </a:rPr>
              <a:t> részletes </a:t>
            </a:r>
            <a:r>
              <a:rPr lang="hu-HU" altLang="hu-HU" sz="2400" b="1" dirty="0">
                <a:latin typeface="+mj-lt"/>
              </a:rPr>
              <a:t>útmutatót</a:t>
            </a:r>
            <a:r>
              <a:rPr lang="hu-HU" altLang="hu-HU" sz="2400" dirty="0">
                <a:latin typeface="+mj-lt"/>
              </a:rPr>
              <a:t> tartalmaz az ASP/KSP </a:t>
            </a:r>
            <a:r>
              <a:rPr lang="hu-HU" altLang="hu-HU" sz="2400" b="1" dirty="0">
                <a:latin typeface="+mj-lt"/>
              </a:rPr>
              <a:t>gyanújának hatósági megállapításáról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400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Vaddisznók esetében az </a:t>
            </a:r>
            <a:r>
              <a:rPr lang="hu-HU" altLang="hu-HU" sz="2400" b="1" dirty="0">
                <a:latin typeface="+mj-lt"/>
              </a:rPr>
              <a:t>aktív </a:t>
            </a:r>
            <a:r>
              <a:rPr lang="hu-HU" altLang="hu-HU" sz="2400" b="1" dirty="0" err="1">
                <a:latin typeface="+mj-lt"/>
              </a:rPr>
              <a:t>surveillance</a:t>
            </a:r>
            <a:r>
              <a:rPr lang="hu-HU" altLang="hu-HU" sz="2400" b="1" dirty="0">
                <a:latin typeface="+mj-lt"/>
              </a:rPr>
              <a:t> </a:t>
            </a:r>
            <a:r>
              <a:rPr lang="hu-HU" altLang="hu-HU" sz="2400" dirty="0">
                <a:latin typeface="+mj-lt"/>
              </a:rPr>
              <a:t>a </a:t>
            </a:r>
            <a:r>
              <a:rPr lang="hu-HU" altLang="hu-HU" sz="2400" b="1" dirty="0">
                <a:latin typeface="+mj-lt"/>
              </a:rPr>
              <a:t>klinikailag egészségesnek látszó</a:t>
            </a:r>
            <a:r>
              <a:rPr lang="hu-HU" altLang="hu-HU" sz="2400" dirty="0">
                <a:latin typeface="+mj-lt"/>
              </a:rPr>
              <a:t> az állománygyérítés vagy a vadászat során kilőtt vaddisznók ASP-re irányuló virológiai (PCR) vizsgálatát jelenti.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400" dirty="0">
              <a:latin typeface="+mj-lt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400" dirty="0">
                <a:latin typeface="+mj-lt"/>
              </a:rPr>
              <a:t>Az </a:t>
            </a:r>
            <a:r>
              <a:rPr lang="hu-HU" altLang="hu-HU" sz="2400" b="1" dirty="0">
                <a:latin typeface="+mj-lt"/>
              </a:rPr>
              <a:t>ASP Mentesítési Terv kockázati </a:t>
            </a:r>
            <a:r>
              <a:rPr lang="hu-HU" altLang="hu-HU" sz="2400" b="1" dirty="0" err="1">
                <a:latin typeface="+mj-lt"/>
              </a:rPr>
              <a:t>kategóriánként</a:t>
            </a:r>
            <a:r>
              <a:rPr lang="hu-HU" altLang="hu-HU" sz="2400" b="1" dirty="0">
                <a:latin typeface="+mj-lt"/>
              </a:rPr>
              <a:t> külön fejezetben</a:t>
            </a:r>
            <a:r>
              <a:rPr lang="hu-HU" altLang="hu-HU" sz="2400" dirty="0">
                <a:latin typeface="+mj-lt"/>
              </a:rPr>
              <a:t> szól a megerősített passzív és aktív </a:t>
            </a:r>
            <a:r>
              <a:rPr lang="hu-HU" altLang="hu-HU" sz="2400" dirty="0" err="1">
                <a:latin typeface="+mj-lt"/>
              </a:rPr>
              <a:t>surveillance-ról</a:t>
            </a:r>
            <a:endParaRPr lang="hu-HU" altLang="hu-HU" sz="2400" dirty="0">
              <a:latin typeface="+mj-lt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2091459764"/>
      </p:ext>
    </p:extLst>
  </p:cSld>
  <p:clrMapOvr>
    <a:masterClrMapping/>
  </p:clrMapOvr>
  <p:transition spd="med" advTm="6626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6269038" y="334010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71500" y="0"/>
            <a:ext cx="8740713" cy="51267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000" b="1" dirty="0">
                <a:solidFill>
                  <a:schemeClr val="tx1"/>
                </a:solidFill>
              </a:rPr>
              <a:t>Magyarország ASP-vel fertőzött vármegyéi, az első és az utolsó esetek</a:t>
            </a:r>
            <a:endParaRPr lang="en-GB" altLang="hu-HU" sz="2000" dirty="0">
              <a:solidFill>
                <a:schemeClr val="tx1"/>
              </a:solidFill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BD02D4E8-5FCC-4493-E4E4-02AB67C87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3" name="Táblázat 3">
            <a:extLst>
              <a:ext uri="{FF2B5EF4-FFF2-40B4-BE49-F238E27FC236}">
                <a16:creationId xmlns:a16="http://schemas.microsoft.com/office/drawing/2014/main" id="{2E04E17F-1CA6-43DA-BA35-325379CC3D2C}"/>
              </a:ext>
            </a:extLst>
          </p:cNvPr>
          <p:cNvGraphicFramePr>
            <a:graphicFrameLocks noGrp="1"/>
          </p:cNvGraphicFramePr>
          <p:nvPr/>
        </p:nvGraphicFramePr>
        <p:xfrm>
          <a:off x="143508" y="656692"/>
          <a:ext cx="8680454" cy="609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724">
                  <a:extLst>
                    <a:ext uri="{9D8B030D-6E8A-4147-A177-3AD203B41FA5}">
                      <a16:colId xmlns:a16="http://schemas.microsoft.com/office/drawing/2014/main" val="3043267236"/>
                    </a:ext>
                  </a:extLst>
                </a:gridCol>
                <a:gridCol w="1449934">
                  <a:extLst>
                    <a:ext uri="{9D8B030D-6E8A-4147-A177-3AD203B41FA5}">
                      <a16:colId xmlns:a16="http://schemas.microsoft.com/office/drawing/2014/main" val="1372047123"/>
                    </a:ext>
                  </a:extLst>
                </a:gridCol>
                <a:gridCol w="1695900">
                  <a:extLst>
                    <a:ext uri="{9D8B030D-6E8A-4147-A177-3AD203B41FA5}">
                      <a16:colId xmlns:a16="http://schemas.microsoft.com/office/drawing/2014/main" val="1761796598"/>
                    </a:ext>
                  </a:extLst>
                </a:gridCol>
                <a:gridCol w="2035250">
                  <a:extLst>
                    <a:ext uri="{9D8B030D-6E8A-4147-A177-3AD203B41FA5}">
                      <a16:colId xmlns:a16="http://schemas.microsoft.com/office/drawing/2014/main" val="4242052343"/>
                    </a:ext>
                  </a:extLst>
                </a:gridCol>
                <a:gridCol w="1407646">
                  <a:extLst>
                    <a:ext uri="{9D8B030D-6E8A-4147-A177-3AD203B41FA5}">
                      <a16:colId xmlns:a16="http://schemas.microsoft.com/office/drawing/2014/main" val="3235561281"/>
                    </a:ext>
                  </a:extLst>
                </a:gridCol>
              </a:tblGrid>
              <a:tr h="441879">
                <a:tc rowSpan="2">
                  <a:txBody>
                    <a:bodyPr/>
                    <a:lstStyle/>
                    <a:p>
                      <a:r>
                        <a:rPr lang="hu-HU" dirty="0"/>
                        <a:t>Vármegye (megállapítás sorrendjében)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dirty="0"/>
                        <a:t>Első eset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dirty="0"/>
                        <a:t>Utolsó eset (ha már legalább 3 hónapja nem volt eset)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98498"/>
                  </a:ext>
                </a:extLst>
              </a:tr>
              <a:tr h="367650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Dátum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Kategória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Dátum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Kategória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691255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Heves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2018.04.21.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2023.05.11.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871709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2018.05.16.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283949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2018.10.02.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kilőtt (gyérítés)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2023.07.03.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FF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763184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2018.10.28.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890484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2019.04.29.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184525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Jász-N-SZ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2019.08.30.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2020.11.21.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475569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Pest (1. hullám)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2019.09.28.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2020.07.23.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395225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Békés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2019.12.09.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2020.07.06.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526810"/>
                  </a:ext>
                </a:extLst>
              </a:tr>
              <a:tr h="389731">
                <a:tc>
                  <a:txBody>
                    <a:bodyPr/>
                    <a:lstStyle/>
                    <a:p>
                      <a:r>
                        <a:rPr lang="hu-HU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2020.02.15.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037759"/>
                  </a:ext>
                </a:extLst>
              </a:tr>
              <a:tr h="652423">
                <a:tc>
                  <a:txBody>
                    <a:bodyPr/>
                    <a:lstStyle/>
                    <a:p>
                      <a:r>
                        <a:rPr lang="hu-HU" dirty="0"/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2021.08.10.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00FFFF"/>
                          </a:highlight>
                        </a:rPr>
                        <a:t>2023.03.26.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FF00"/>
                          </a:highlight>
                        </a:rPr>
                        <a:t>Elhullott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00FFFF"/>
                          </a:highlight>
                        </a:rPr>
                        <a:t>Kilőtt (gyér.)</a:t>
                      </a:r>
                      <a:endParaRPr lang="hu-HU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2022.06.05 (</a:t>
                      </a:r>
                      <a:r>
                        <a:rPr lang="hu-HU" sz="1400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KOM</a:t>
                      </a:r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00FFFF"/>
                          </a:highlight>
                        </a:rPr>
                        <a:t>2024.01.19.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Elhullott</a:t>
                      </a:r>
                    </a:p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00FFFF"/>
                          </a:highlight>
                        </a:rPr>
                        <a:t>Kilőtt (gyér.)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076648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Pest (2. hullám)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2021.10.23.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kilőtt (gyérítés)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FF00FF"/>
                          </a:highlight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912856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Jász-N-SZ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2022.01.28.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2022.01.28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highlight>
                            <a:srgbClr val="00FF00"/>
                          </a:highlight>
                        </a:rPr>
                        <a:t>elhullott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812441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Heves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2025.03.05.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kilőtt (gyérítés)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  <a:highlight>
                            <a:srgbClr val="FFFF00"/>
                          </a:highlight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093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5949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90872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400" b="1" dirty="0">
                <a:solidFill>
                  <a:schemeClr val="tx1"/>
                </a:solidFill>
              </a:rPr>
              <a:t>Hazai hivatalos kockázati területek a hazai vaddisznó esetekkel és külföldi vaddisznó kitörésekkel 2025.09.05-ig</a:t>
            </a:r>
            <a:endParaRPr lang="en-GB" altLang="hu-HU" sz="24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buClrTx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1900" dirty="0"/>
          </a:p>
          <a:p>
            <a:pPr eaLnBrk="1" hangingPunct="1">
              <a:buClrTx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1900" dirty="0"/>
          </a:p>
        </p:txBody>
      </p:sp>
      <p:pic>
        <p:nvPicPr>
          <p:cNvPr id="4" name="Kép 3" descr="A képen térkép, szöveg, atlas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2CF443C-3031-BB63-C152-D64575C38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964147"/>
            <a:ext cx="8892988" cy="579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4576"/>
      </p:ext>
    </p:extLst>
  </p:cSld>
  <p:clrMapOvr>
    <a:masterClrMapping/>
  </p:clrMapOvr>
  <p:transition spd="med" advTm="23176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" x="6269038" y="3340100"/>
          <p14:tracePt t="20710" x="6276975" y="3340100"/>
          <p14:tracePt t="20727" x="6813550" y="847725"/>
          <p14:tracePt t="20744" x="7251700" y="0"/>
          <p14:tracePt t="20764" x="7402513" y="0"/>
          <p14:tracePt t="20777" x="7439025" y="0"/>
          <p14:tracePt t="20794" x="6902450" y="0"/>
          <p14:tracePt t="20811" x="6296025" y="0"/>
          <p14:tracePt t="20828" x="6143625" y="0"/>
          <p14:tracePt t="20845" x="6126163" y="0"/>
          <p14:tracePt t="21214" x="6045200" y="0"/>
          <p14:tracePt t="21221" x="5724525" y="98425"/>
          <p14:tracePt t="21230" x="5180013" y="401638"/>
          <p14:tracePt t="21246" x="4295775" y="1081088"/>
          <p14:tracePt t="21262" x="3741738" y="1795463"/>
          <p14:tracePt t="21279" x="3500438" y="2616200"/>
          <p14:tracePt t="21296" x="3840163" y="3482975"/>
          <p14:tracePt t="21313" x="4803775" y="4330700"/>
          <p14:tracePt t="21329" x="6161088" y="5286375"/>
          <p14:tracePt t="21346" x="7348538" y="6224588"/>
          <p14:tracePt t="21363" x="8286750" y="6848475"/>
          <p14:tracePt t="21379" x="8848725" y="6848475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07504" y="0"/>
            <a:ext cx="8704709" cy="8367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200" dirty="0">
                <a:solidFill>
                  <a:schemeClr val="tx1"/>
                </a:solidFill>
              </a:rPr>
              <a:t>A hivatalos kockázati kategóriák (státusz) az egy éven belül előfordult esetekkel kiemelve az utolsó hónap eseteit  (2025.09.05.)</a:t>
            </a:r>
            <a:endParaRPr lang="en-GB" altLang="hu-HU" sz="2200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4" name="Kép 3" descr="A képen térkép, szöveg, atlas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9C1E442-60C5-B3FE-4571-2E9CF9A48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908720"/>
            <a:ext cx="8928992" cy="581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8069"/>
      </p:ext>
    </p:extLst>
  </p:cSld>
  <p:clrMapOvr>
    <a:masterClrMapping/>
  </p:clrMapOvr>
  <p:transition spd="med" advTm="761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>
                <a:solidFill>
                  <a:schemeClr val="tx1"/>
                </a:solidFill>
              </a:rPr>
              <a:t>Az eddigi összes vaddisznó ASP esetről táblázat </a:t>
            </a:r>
            <a:br>
              <a:rPr lang="hu-HU" altLang="hu-HU" sz="2800" dirty="0">
                <a:solidFill>
                  <a:schemeClr val="tx1"/>
                </a:solidFill>
              </a:rPr>
            </a:br>
            <a:r>
              <a:rPr lang="hu-HU" altLang="hu-HU" sz="2800" dirty="0" err="1">
                <a:solidFill>
                  <a:schemeClr val="tx1"/>
                </a:solidFill>
              </a:rPr>
              <a:t>vármegyénként</a:t>
            </a:r>
            <a:r>
              <a:rPr lang="hu-HU" altLang="hu-HU" sz="2800" dirty="0">
                <a:solidFill>
                  <a:schemeClr val="tx1"/>
                </a:solidFill>
              </a:rPr>
              <a:t> </a:t>
            </a:r>
            <a:r>
              <a:rPr lang="hu-HU" altLang="hu-HU" sz="2800" dirty="0">
                <a:solidFill>
                  <a:srgbClr val="FF0000"/>
                </a:solidFill>
              </a:rPr>
              <a:t>2025.09.12</a:t>
            </a:r>
            <a:r>
              <a:rPr lang="hu-HU" altLang="hu-HU" sz="2800" dirty="0">
                <a:solidFill>
                  <a:schemeClr val="tx1"/>
                </a:solidFill>
              </a:rPr>
              <a:t>-ig</a:t>
            </a:r>
            <a:endParaRPr lang="en-GB" altLang="hu-HU" sz="2800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7B91CF5-9CF2-DDD1-58BF-FC9FC08ED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EC9EA7CB-9274-49CD-9057-12020A8FA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89688"/>
              </p:ext>
            </p:extLst>
          </p:nvPr>
        </p:nvGraphicFramePr>
        <p:xfrm>
          <a:off x="143508" y="1448780"/>
          <a:ext cx="8856983" cy="5197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3193601505"/>
                    </a:ext>
                  </a:extLst>
                </a:gridCol>
                <a:gridCol w="1260140">
                  <a:extLst>
                    <a:ext uri="{9D8B030D-6E8A-4147-A177-3AD203B41FA5}">
                      <a16:colId xmlns:a16="http://schemas.microsoft.com/office/drawing/2014/main" val="2521242527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75673334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38153815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883868770"/>
                    </a:ext>
                  </a:extLst>
                </a:gridCol>
                <a:gridCol w="1224135">
                  <a:extLst>
                    <a:ext uri="{9D8B030D-6E8A-4147-A177-3AD203B41FA5}">
                      <a16:colId xmlns:a16="http://schemas.microsoft.com/office/drawing/2014/main" val="609173410"/>
                    </a:ext>
                  </a:extLst>
                </a:gridCol>
              </a:tblGrid>
              <a:tr h="382346">
                <a:tc rowSpan="2">
                  <a:txBody>
                    <a:bodyPr/>
                    <a:lstStyle/>
                    <a:p>
                      <a:r>
                        <a:rPr lang="hu-HU" dirty="0"/>
                        <a:t>Vármegye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hu-HU" dirty="0"/>
                        <a:t>Passzív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/>
                        <a:t>Aktív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chemeClr val="bg1"/>
                          </a:solidFill>
                        </a:rPr>
                        <a:t>Összes eset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Passzív </a:t>
                      </a:r>
                      <a:r>
                        <a:rPr lang="hu-HU" dirty="0" err="1"/>
                        <a:t>surv</a:t>
                      </a:r>
                      <a:r>
                        <a:rPr lang="hu-HU" dirty="0"/>
                        <a:t>. %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86725"/>
                  </a:ext>
                </a:extLst>
              </a:tr>
              <a:tr h="560425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Összes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Ebből elhullott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30356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Békés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108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107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90,00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6130672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5327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5286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6122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87,01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425872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85,11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5904343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496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484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787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63,02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7707829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1909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1893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2367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80,65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2780679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Jász-N-K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154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149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180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85,56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96709495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i="1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753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718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1205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62,49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0198473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1130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1129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1529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73,90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69913846"/>
                  </a:ext>
                </a:extLst>
              </a:tr>
              <a:tr h="382346">
                <a:tc>
                  <a:txBody>
                    <a:bodyPr/>
                    <a:lstStyle/>
                    <a:p>
                      <a:r>
                        <a:rPr lang="hu-HU" i="1" dirty="0"/>
                        <a:t>Pest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767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723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1190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64,45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25163539"/>
                  </a:ext>
                </a:extLst>
              </a:tr>
              <a:tr h="368642">
                <a:tc>
                  <a:txBody>
                    <a:bodyPr/>
                    <a:lstStyle/>
                    <a:p>
                      <a:r>
                        <a:rPr lang="hu-HU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539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531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751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71,77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711298"/>
                  </a:ext>
                </a:extLst>
              </a:tr>
              <a:tr h="153287"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rgbClr val="FF0000"/>
                          </a:solidFill>
                          <a:latin typeface="+mn-lt"/>
                        </a:rPr>
                        <a:t>MO összes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11223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11060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3075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14298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78,49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18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7225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 kockázatelemzésen alapuló szakmai munka kezdetét veszi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1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 Nemzeti KSP és ASP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Szakértői Csoport javaslatára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Országos Főállatorvos 2017 szeptemberében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létrehozta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ASP Kockázatelemzési Munkacsoportot.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Ekkor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Magyarország még mentes volt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az ASP-</a:t>
            </a:r>
            <a:r>
              <a:rPr lang="hu-HU" altLang="hu-HU" sz="2800" dirty="0" err="1">
                <a:effectLst/>
                <a:cs typeface="Times New Roman" panose="02020603050405020304" pitchFamily="18" charset="0"/>
              </a:rPr>
              <a:t>től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(sohasem fordult elő),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de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 velünk szomszédos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Ukrajnának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már a  kárpátaljai területein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is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megjelent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az ASP.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Miután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Munkacsoport viszonylag nagy létszámú volt,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ezért a hatékony munka érdekében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megalkotta az alapelveket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munkacsoporton belül létrejött az  ASP Kockázatelemzési Akciócsoport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3641"/>
      </p:ext>
    </p:extLst>
  </p:cSld>
  <p:clrMapOvr>
    <a:masterClrMapping/>
  </p:clrMapOvr>
  <p:transition spd="med" advTm="315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FE7A8-36DE-70BE-4A08-5303C3260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02D69FEC-8B7C-1653-0E13-1EEDAE99839A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Összes ASP eset vaddisznókban </a:t>
            </a:r>
            <a:r>
              <a:rPr lang="hu-HU" sz="2800" b="1" i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vármegyénként</a:t>
            </a:r>
            <a:br>
              <a:rPr lang="hu-HU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hu-HU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2800" b="1" i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2025.09.12-</a:t>
            </a:r>
            <a:r>
              <a:rPr lang="hu-HU" sz="28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</a:t>
            </a:r>
            <a:endParaRPr lang="hu-HU" altLang="hu-HU" sz="2800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AB260E-805B-1A3B-C5F5-9DCDD858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693002F-6025-BC96-3515-00D5D254A2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074801"/>
              </p:ext>
            </p:extLst>
          </p:nvPr>
        </p:nvGraphicFramePr>
        <p:xfrm>
          <a:off x="251520" y="1376772"/>
          <a:ext cx="8712968" cy="5292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078569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108874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>
                <a:solidFill>
                  <a:schemeClr val="tx1"/>
                </a:solidFill>
              </a:rPr>
              <a:t>ASP esetek hazánkban vadászati évente, </a:t>
            </a:r>
            <a:r>
              <a:rPr lang="hu-HU" altLang="hu-HU" sz="2800" dirty="0">
                <a:solidFill>
                  <a:srgbClr val="FF0000"/>
                </a:solidFill>
              </a:rPr>
              <a:t>2025.09.12</a:t>
            </a:r>
            <a:r>
              <a:rPr lang="hu-HU" altLang="hu-HU" sz="2800" dirty="0">
                <a:solidFill>
                  <a:schemeClr val="tx1"/>
                </a:solidFill>
              </a:rPr>
              <a:t>-ig </a:t>
            </a:r>
            <a:endParaRPr lang="en-GB" altLang="hu-HU" sz="2800" dirty="0">
              <a:solidFill>
                <a:schemeClr val="tx1"/>
              </a:solidFill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3690A730-79C9-0305-5BD5-DDAA812AE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24" y="1052736"/>
            <a:ext cx="8540750" cy="5724636"/>
          </a:xfrm>
        </p:spPr>
        <p:txBody>
          <a:bodyPr/>
          <a:lstStyle/>
          <a:p>
            <a:endParaRPr lang="hu-HU"/>
          </a:p>
        </p:txBody>
      </p:sp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6AEE64E8-1DBB-EA89-03CD-E53D72152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214606"/>
              </p:ext>
            </p:extLst>
          </p:nvPr>
        </p:nvGraphicFramePr>
        <p:xfrm>
          <a:off x="179512" y="1268760"/>
          <a:ext cx="8748973" cy="5494659"/>
        </p:xfrm>
        <a:graphic>
          <a:graphicData uri="http://schemas.openxmlformats.org/drawingml/2006/table">
            <a:tbl>
              <a:tblPr firstRow="1" bandRow="1"/>
              <a:tblGrid>
                <a:gridCol w="1745232">
                  <a:extLst>
                    <a:ext uri="{9D8B030D-6E8A-4147-A177-3AD203B41FA5}">
                      <a16:colId xmlns:a16="http://schemas.microsoft.com/office/drawing/2014/main" val="1488292189"/>
                    </a:ext>
                  </a:extLst>
                </a:gridCol>
                <a:gridCol w="1665385">
                  <a:extLst>
                    <a:ext uri="{9D8B030D-6E8A-4147-A177-3AD203B41FA5}">
                      <a16:colId xmlns:a16="http://schemas.microsoft.com/office/drawing/2014/main" val="2865093837"/>
                    </a:ext>
                  </a:extLst>
                </a:gridCol>
                <a:gridCol w="1485927">
                  <a:extLst>
                    <a:ext uri="{9D8B030D-6E8A-4147-A177-3AD203B41FA5}">
                      <a16:colId xmlns:a16="http://schemas.microsoft.com/office/drawing/2014/main" val="1746711761"/>
                    </a:ext>
                  </a:extLst>
                </a:gridCol>
                <a:gridCol w="1571081">
                  <a:extLst>
                    <a:ext uri="{9D8B030D-6E8A-4147-A177-3AD203B41FA5}">
                      <a16:colId xmlns:a16="http://schemas.microsoft.com/office/drawing/2014/main" val="4239943825"/>
                    </a:ext>
                  </a:extLst>
                </a:gridCol>
                <a:gridCol w="1254741">
                  <a:extLst>
                    <a:ext uri="{9D8B030D-6E8A-4147-A177-3AD203B41FA5}">
                      <a16:colId xmlns:a16="http://schemas.microsoft.com/office/drawing/2014/main" val="1525110774"/>
                    </a:ext>
                  </a:extLst>
                </a:gridCol>
                <a:gridCol w="1026607">
                  <a:extLst>
                    <a:ext uri="{9D8B030D-6E8A-4147-A177-3AD203B41FA5}">
                      <a16:colId xmlns:a16="http://schemas.microsoft.com/office/drawing/2014/main" val="2391295935"/>
                    </a:ext>
                  </a:extLst>
                </a:gridCol>
              </a:tblGrid>
              <a:tr h="542317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Vármegye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Passzív </a:t>
                      </a:r>
                      <a:r>
                        <a:rPr lang="hu-HU" sz="1700" b="1" kern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surveillance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Aktív surveillance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Összes eset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Passzívsurv. %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56148"/>
                  </a:ext>
                </a:extLst>
              </a:tr>
              <a:tr h="777579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Összes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Ebből elhullott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994154"/>
                  </a:ext>
                </a:extLst>
              </a:tr>
              <a:tr h="4538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2018/2019.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563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661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85,17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79366"/>
                  </a:ext>
                </a:extLst>
              </a:tr>
              <a:tr h="4538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2019/2020.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2748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2703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515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3263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84,22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693414"/>
                  </a:ext>
                </a:extLst>
              </a:tr>
              <a:tr h="4419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2020/2021.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4500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4464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1033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5533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81,33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67121"/>
                  </a:ext>
                </a:extLst>
              </a:tr>
              <a:tr h="4538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2021/2022.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2171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2156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349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2520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86,15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26298"/>
                  </a:ext>
                </a:extLst>
              </a:tr>
              <a:tr h="4769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2022/2023. 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326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372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698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46,70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953616"/>
                  </a:ext>
                </a:extLst>
              </a:tr>
              <a:tr h="4191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2023/2024. 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</a:t>
                      </a:r>
                      <a:endParaRPr lang="hu-H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191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221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422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47,63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1683"/>
                  </a:ext>
                </a:extLst>
              </a:tr>
              <a:tr h="4191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2024/2025.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429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416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328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757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56,67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49758"/>
                  </a:ext>
                </a:extLst>
              </a:tr>
              <a:tr h="4191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2025/2026. (2025.09.13-ig)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285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269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159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444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7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64,19</a:t>
                      </a: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78798"/>
                  </a:ext>
                </a:extLst>
              </a:tr>
              <a:tr h="433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b="1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Eddig </a:t>
                      </a:r>
                      <a:r>
                        <a:rPr lang="hu-HU" sz="1800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ö</a:t>
                      </a:r>
                      <a:r>
                        <a:rPr lang="hu-HU" sz="1800" b="1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sszesen</a:t>
                      </a:r>
                      <a:endParaRPr lang="hu-H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48" marR="87848" marT="43924" marB="4392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7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11223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7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11060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7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3075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7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14298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700" b="1" i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78,49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652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47493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>
                <a:solidFill>
                  <a:schemeClr val="tx1"/>
                </a:solidFill>
              </a:rPr>
              <a:t>ASP esetek Magyarországon vaddisznókban vadászati évente (</a:t>
            </a:r>
            <a:r>
              <a:rPr lang="hu-HU" altLang="hu-HU" sz="2800" dirty="0">
                <a:solidFill>
                  <a:srgbClr val="FF0000"/>
                </a:solidFill>
              </a:rPr>
              <a:t>2025.09.12-ig</a:t>
            </a:r>
            <a:r>
              <a:rPr lang="hu-HU" altLang="hu-HU" sz="2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D2248D52-506E-E8F3-F98A-2BFF8779D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9E8DA35-CB08-3B2A-C512-601D70A4D2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9996069"/>
              </p:ext>
            </p:extLst>
          </p:nvPr>
        </p:nvGraphicFramePr>
        <p:xfrm>
          <a:off x="287524" y="1484784"/>
          <a:ext cx="8604956" cy="5181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439229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6676" y="116632"/>
            <a:ext cx="7626096" cy="93610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>
                <a:solidFill>
                  <a:schemeClr val="tx1"/>
                </a:solidFill>
              </a:rPr>
              <a:t>Az ASP esetek negyedéves megoszlása vadászati évente Magyarországon (</a:t>
            </a:r>
            <a:r>
              <a:rPr lang="hu-HU" altLang="hu-HU" sz="2800" dirty="0">
                <a:solidFill>
                  <a:srgbClr val="FF0000"/>
                </a:solidFill>
              </a:rPr>
              <a:t>2025.08.31-ig</a:t>
            </a:r>
            <a:r>
              <a:rPr lang="hu-HU" altLang="hu-HU" sz="2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616D66D-239C-D47E-B84C-8A62E1F46F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6681274"/>
              </p:ext>
            </p:extLst>
          </p:nvPr>
        </p:nvGraphicFramePr>
        <p:xfrm>
          <a:off x="395536" y="980728"/>
          <a:ext cx="8604956" cy="5877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DAF4B937-1614-4A20-F7CD-9702467CC746}"/>
              </a:ext>
            </a:extLst>
          </p:cNvPr>
          <p:cNvSpPr txBox="1"/>
          <p:nvPr/>
        </p:nvSpPr>
        <p:spPr>
          <a:xfrm>
            <a:off x="827584" y="1412777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rgbClr val="FF0000"/>
                </a:solidFill>
              </a:rPr>
              <a:t>2020. március 8.: </a:t>
            </a:r>
            <a:r>
              <a:rPr lang="hu-HU" sz="1400" dirty="0">
                <a:solidFill>
                  <a:srgbClr val="FF0000"/>
                </a:solidFill>
              </a:rPr>
              <a:t>Állománygyérítés a bázisév min. 150 %-</a:t>
            </a:r>
            <a:r>
              <a:rPr lang="hu-HU" sz="1200" dirty="0">
                <a:solidFill>
                  <a:srgbClr val="FF0000"/>
                </a:solidFill>
              </a:rPr>
              <a:t>a</a:t>
            </a:r>
          </a:p>
          <a:p>
            <a:endParaRPr lang="hu-HU" dirty="0"/>
          </a:p>
        </p:txBody>
      </p:sp>
      <p:sp>
        <p:nvSpPr>
          <p:cNvPr id="5" name="Nyíl: lefelé mutató 4">
            <a:extLst>
              <a:ext uri="{FF2B5EF4-FFF2-40B4-BE49-F238E27FC236}">
                <a16:creationId xmlns:a16="http://schemas.microsoft.com/office/drawing/2014/main" id="{E5B091F5-2B3B-B426-A10B-E8DC50D7D759}"/>
              </a:ext>
            </a:extLst>
          </p:cNvPr>
          <p:cNvSpPr/>
          <p:nvPr/>
        </p:nvSpPr>
        <p:spPr bwMode="auto">
          <a:xfrm>
            <a:off x="3383868" y="2528900"/>
            <a:ext cx="324036" cy="756084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hu-HU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A0ABD89-DD4E-0E50-B9A1-D48F95D973DC}"/>
              </a:ext>
            </a:extLst>
          </p:cNvPr>
          <p:cNvSpPr txBox="1"/>
          <p:nvPr/>
        </p:nvSpPr>
        <p:spPr>
          <a:xfrm>
            <a:off x="3275856" y="1412776"/>
            <a:ext cx="2304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rgbClr val="FF0000"/>
                </a:solidFill>
              </a:rPr>
              <a:t>2021. január:</a:t>
            </a:r>
          </a:p>
          <a:p>
            <a:r>
              <a:rPr lang="hu-HU" sz="1400" dirty="0">
                <a:solidFill>
                  <a:srgbClr val="FF0000"/>
                </a:solidFill>
              </a:rPr>
              <a:t>Nemzeti Akcióterv kiadása  a vaddisznó állomány szabályozásáról</a:t>
            </a:r>
          </a:p>
        </p:txBody>
      </p:sp>
    </p:spTree>
    <p:extLst>
      <p:ext uri="{BB962C8B-B14F-4D97-AF65-F5344CB8AC3E}">
        <p14:creationId xmlns:p14="http://schemas.microsoft.com/office/powerpoint/2010/main" val="3347935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43508" y="80628"/>
            <a:ext cx="9000492" cy="126014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sz="24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Grafikon az ASP esetekről Magyarországon  vadászati évente és azon belül negyedévente (2025.08.31-ig, a 2025/26. vadászati év II. negyedéve végéig)</a:t>
            </a:r>
            <a:endParaRPr lang="hu-HU" altLang="hu-HU" sz="2400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B8E12B6-8776-3536-8BB7-4C67BB68E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71E9CF7-225B-DF76-660F-06D29FE34F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8940505"/>
              </p:ext>
            </p:extLst>
          </p:nvPr>
        </p:nvGraphicFramePr>
        <p:xfrm>
          <a:off x="395536" y="1340768"/>
          <a:ext cx="8388932" cy="5256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603555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80628"/>
            <a:ext cx="8510588" cy="111612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>
                <a:solidFill>
                  <a:schemeClr val="tx1"/>
                </a:solidFill>
              </a:rPr>
              <a:t>A 2024/2025. vadászati év ASP esetei </a:t>
            </a:r>
            <a:r>
              <a:rPr lang="hu-HU" altLang="hu-HU" sz="2800" dirty="0" err="1">
                <a:solidFill>
                  <a:schemeClr val="tx1"/>
                </a:solidFill>
              </a:rPr>
              <a:t>vármegyénként</a:t>
            </a:r>
            <a:endParaRPr lang="en-GB" altLang="hu-HU" sz="2800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7962EFB-9572-1CCD-DBB8-88FB0DE7C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EC9EA7CB-9274-49CD-9057-12020A8FA867}"/>
              </a:ext>
            </a:extLst>
          </p:cNvPr>
          <p:cNvGraphicFramePr>
            <a:graphicFrameLocks noGrp="1"/>
          </p:cNvGraphicFramePr>
          <p:nvPr/>
        </p:nvGraphicFramePr>
        <p:xfrm>
          <a:off x="143508" y="1268760"/>
          <a:ext cx="8892987" cy="5449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19360150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521242527"/>
                    </a:ext>
                  </a:extLst>
                </a:gridCol>
                <a:gridCol w="1855601">
                  <a:extLst>
                    <a:ext uri="{9D8B030D-6E8A-4147-A177-3AD203B41FA5}">
                      <a16:colId xmlns:a16="http://schemas.microsoft.com/office/drawing/2014/main" val="3756733341"/>
                    </a:ext>
                  </a:extLst>
                </a:gridCol>
                <a:gridCol w="1546414">
                  <a:extLst>
                    <a:ext uri="{9D8B030D-6E8A-4147-A177-3AD203B41FA5}">
                      <a16:colId xmlns:a16="http://schemas.microsoft.com/office/drawing/2014/main" val="1938153815"/>
                    </a:ext>
                  </a:extLst>
                </a:gridCol>
                <a:gridCol w="1391133">
                  <a:extLst>
                    <a:ext uri="{9D8B030D-6E8A-4147-A177-3AD203B41FA5}">
                      <a16:colId xmlns:a16="http://schemas.microsoft.com/office/drawing/2014/main" val="2883868770"/>
                    </a:ext>
                  </a:extLst>
                </a:gridCol>
                <a:gridCol w="1147511">
                  <a:extLst>
                    <a:ext uri="{9D8B030D-6E8A-4147-A177-3AD203B41FA5}">
                      <a16:colId xmlns:a16="http://schemas.microsoft.com/office/drawing/2014/main" val="609173410"/>
                    </a:ext>
                  </a:extLst>
                </a:gridCol>
              </a:tblGrid>
              <a:tr h="542598">
                <a:tc rowSpan="2">
                  <a:txBody>
                    <a:bodyPr/>
                    <a:lstStyle/>
                    <a:p>
                      <a:r>
                        <a:rPr lang="hu-HU" dirty="0"/>
                        <a:t>Vármegye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hu-HU" dirty="0"/>
                        <a:t>Passzív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/>
                        <a:t>Aktív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Összes eset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/>
                        <a:t>Passzívsurv</a:t>
                      </a:r>
                      <a:r>
                        <a:rPr lang="hu-HU" dirty="0"/>
                        <a:t>. %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86725"/>
                  </a:ext>
                </a:extLst>
              </a:tr>
              <a:tr h="645534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Összes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Ebből elhullott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3035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Békés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61306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4258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</a:rPr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5904343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81,82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5770782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278067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Jász-N-K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6709495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i="0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 (55 Pest VGE)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188(58Pest VGE)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46,59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80198473"/>
                  </a:ext>
                </a:extLst>
              </a:tr>
              <a:tr h="433337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69,70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991384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i="0" dirty="0"/>
                        <a:t>Pest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333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65,17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516353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i="0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(1 HB VGE)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41,18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711298"/>
                  </a:ext>
                </a:extLst>
              </a:tr>
              <a:tr h="382770"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rgbClr val="FF0000"/>
                          </a:solidFill>
                          <a:latin typeface="+mn-lt"/>
                        </a:rPr>
                        <a:t>MO összes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757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56,67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18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89265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D4AE-4F73-EAF0-0804-25B7A408A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AC16F18C-3236-C91B-739D-3C79ADFDB95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80628"/>
            <a:ext cx="8510588" cy="111612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dirty="0">
                <a:solidFill>
                  <a:schemeClr val="tx1"/>
                </a:solidFill>
              </a:rPr>
              <a:t>A 2025/2026. vadászati év ASP esetei </a:t>
            </a:r>
            <a:r>
              <a:rPr lang="hu-HU" altLang="hu-HU" sz="2800" dirty="0" err="1">
                <a:solidFill>
                  <a:schemeClr val="tx1"/>
                </a:solidFill>
              </a:rPr>
              <a:t>vármegyénként</a:t>
            </a:r>
            <a:r>
              <a:rPr lang="hu-HU" altLang="hu-HU" sz="2800" dirty="0">
                <a:solidFill>
                  <a:schemeClr val="tx1"/>
                </a:solidFill>
              </a:rPr>
              <a:t> (</a:t>
            </a:r>
            <a:r>
              <a:rPr lang="hu-HU" altLang="hu-HU" sz="2800" dirty="0">
                <a:solidFill>
                  <a:srgbClr val="FF0000"/>
                </a:solidFill>
              </a:rPr>
              <a:t>2025.09.12-ig</a:t>
            </a:r>
            <a:r>
              <a:rPr lang="hu-HU" altLang="hu-HU" sz="2800" dirty="0">
                <a:solidFill>
                  <a:schemeClr val="tx1"/>
                </a:solidFill>
              </a:rPr>
              <a:t>)</a:t>
            </a:r>
            <a:endParaRPr lang="en-GB" altLang="hu-HU" sz="2800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E5F7B6B-1418-242D-E847-BDE010DD7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D6F20FE7-9C81-2ADF-41D0-CFCF3EA61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97539"/>
              </p:ext>
            </p:extLst>
          </p:nvPr>
        </p:nvGraphicFramePr>
        <p:xfrm>
          <a:off x="143508" y="1124744"/>
          <a:ext cx="8892987" cy="5449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19360150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521242527"/>
                    </a:ext>
                  </a:extLst>
                </a:gridCol>
                <a:gridCol w="1855601">
                  <a:extLst>
                    <a:ext uri="{9D8B030D-6E8A-4147-A177-3AD203B41FA5}">
                      <a16:colId xmlns:a16="http://schemas.microsoft.com/office/drawing/2014/main" val="3756733341"/>
                    </a:ext>
                  </a:extLst>
                </a:gridCol>
                <a:gridCol w="1546414">
                  <a:extLst>
                    <a:ext uri="{9D8B030D-6E8A-4147-A177-3AD203B41FA5}">
                      <a16:colId xmlns:a16="http://schemas.microsoft.com/office/drawing/2014/main" val="1938153815"/>
                    </a:ext>
                  </a:extLst>
                </a:gridCol>
                <a:gridCol w="1391133">
                  <a:extLst>
                    <a:ext uri="{9D8B030D-6E8A-4147-A177-3AD203B41FA5}">
                      <a16:colId xmlns:a16="http://schemas.microsoft.com/office/drawing/2014/main" val="2883868770"/>
                    </a:ext>
                  </a:extLst>
                </a:gridCol>
                <a:gridCol w="1147511">
                  <a:extLst>
                    <a:ext uri="{9D8B030D-6E8A-4147-A177-3AD203B41FA5}">
                      <a16:colId xmlns:a16="http://schemas.microsoft.com/office/drawing/2014/main" val="609173410"/>
                    </a:ext>
                  </a:extLst>
                </a:gridCol>
              </a:tblGrid>
              <a:tr h="542598">
                <a:tc rowSpan="2">
                  <a:txBody>
                    <a:bodyPr/>
                    <a:lstStyle/>
                    <a:p>
                      <a:r>
                        <a:rPr lang="hu-HU" dirty="0"/>
                        <a:t>Vármegye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hu-HU" dirty="0"/>
                        <a:t>Passzív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/>
                        <a:t>Aktív </a:t>
                      </a:r>
                      <a:r>
                        <a:rPr lang="hu-HU" dirty="0" err="1"/>
                        <a:t>surveillance</a:t>
                      </a:r>
                      <a:endParaRPr lang="hu-H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1"/>
                          </a:solidFill>
                        </a:rPr>
                        <a:t>Összes eset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/>
                        <a:t>Passzívsurv</a:t>
                      </a:r>
                      <a:r>
                        <a:rPr lang="hu-HU" dirty="0"/>
                        <a:t>. %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86725"/>
                  </a:ext>
                </a:extLst>
              </a:tr>
              <a:tr h="645534"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Összes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b="1" dirty="0"/>
                        <a:t>Ebből elhullott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3035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Békés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61306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Borsod-A-Z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425872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bg2"/>
                          </a:solidFill>
                        </a:rPr>
                        <a:t>Fejér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5904343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Hajdú-Bihar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40,00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770782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Heves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278067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dirty="0"/>
                        <a:t>Jász-N-K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96709495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i="0" dirty="0"/>
                        <a:t>Komárom-E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(8 Pest VGE)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66(9 Pest VGE)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0198473"/>
                  </a:ext>
                </a:extLst>
              </a:tr>
              <a:tr h="433337">
                <a:tc>
                  <a:txBody>
                    <a:bodyPr/>
                    <a:lstStyle/>
                    <a:p>
                      <a:r>
                        <a:rPr lang="hu-HU" dirty="0"/>
                        <a:t>Nógrád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(8 Pest VGE)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(1 Pest VGE)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82,76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69913846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i="0" dirty="0"/>
                        <a:t>Pest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 (1 KOM VGE)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73,12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25163539"/>
                  </a:ext>
                </a:extLst>
              </a:tr>
              <a:tr h="382776">
                <a:tc>
                  <a:txBody>
                    <a:bodyPr/>
                    <a:lstStyle/>
                    <a:p>
                      <a:r>
                        <a:rPr lang="hu-HU" i="0" dirty="0"/>
                        <a:t>Szabolcs-Sz-B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(2 HB VGE) 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0" u="none" strike="noStrik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711298"/>
                  </a:ext>
                </a:extLst>
              </a:tr>
              <a:tr h="382770">
                <a:tc>
                  <a:txBody>
                    <a:bodyPr/>
                    <a:lstStyle/>
                    <a:p>
                      <a:r>
                        <a:rPr lang="hu-HU" b="1" dirty="0">
                          <a:solidFill>
                            <a:srgbClr val="FF0000"/>
                          </a:solidFill>
                          <a:latin typeface="+mn-lt"/>
                        </a:rPr>
                        <a:t>MO összes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269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u-HU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64,19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18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55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628650" y="188640"/>
            <a:ext cx="7886700" cy="75608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500" tIns="35100" rIns="67500" bIns="3510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  <a:defRPr/>
            </a:pPr>
            <a:r>
              <a:rPr lang="hu-HU" sz="2800" b="1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Összes ASP eset vaddisznókban </a:t>
            </a:r>
            <a:r>
              <a:rPr lang="hu-HU" sz="2800" b="1" i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vármegyénként</a:t>
            </a:r>
            <a:r>
              <a:rPr lang="hu-HU" sz="2800" b="1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és  vadászati évente </a:t>
            </a:r>
            <a:r>
              <a:rPr lang="hu-HU" sz="2800" b="1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2025.09.12-ig</a:t>
            </a:r>
            <a:endParaRPr lang="hu-HU" altLang="hu-HU" sz="2800" dirty="0">
              <a:solidFill>
                <a:srgbClr val="FF0000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EE09F8-75B0-0ED7-2227-67BEA29A3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EB35685-FFCB-381C-4E34-60E25EAC1A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6183388"/>
              </p:ext>
            </p:extLst>
          </p:nvPr>
        </p:nvGraphicFramePr>
        <p:xfrm>
          <a:off x="71500" y="1196752"/>
          <a:ext cx="9001000" cy="5508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002283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effectLst/>
              </a:rPr>
              <a:t>A hazai ASP esetek számának változásából levonható megállapítások</a:t>
            </a:r>
            <a:endParaRPr lang="en-GB" altLang="hu-HU" sz="2800" b="1" dirty="0">
              <a:solidFill>
                <a:schemeClr val="tx1"/>
              </a:solidFill>
              <a:effectLst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301625" y="1484784"/>
            <a:ext cx="8540750" cy="522058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Autofit/>
          </a:bodyPr>
          <a:lstStyle/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3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legmagasabb esetszám a 2020/2021. vadászati évben fordult elő ö</a:t>
            </a:r>
            <a:r>
              <a:rPr lang="hu-HU" altLang="hu-HU" sz="23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sszesen </a:t>
            </a:r>
            <a:r>
              <a:rPr lang="hu-HU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5533 esettel, az ezt követő 3 vadászati évben az ASP esetszám folyamatosan és jelentősen csökkent.  </a:t>
            </a:r>
            <a:endParaRPr lang="hu-HU" altLang="hu-HU" sz="23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3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2024/2025. vadászati évben ismét növekedni kezdett az országos ASP esetszám, de ennek oka a Pest vármegyei és Komárom-Esztergom vármegyei esetek erőteljes emelkedése. 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3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többi vámegye esetében – kivéve Nógrád vármegyét - az esetek száma tovább csökkent. Nógrád vámegyében  stagnálás, illetve az idei vadászati évben enyhe emelkedés megfigyelhető.</a:t>
            </a:r>
            <a:endParaRPr lang="hu-HU" altLang="hu-HU" sz="23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404319"/>
      </p:ext>
    </p:extLst>
  </p:cSld>
  <p:clrMapOvr>
    <a:masterClrMapping/>
  </p:clrMapOvr>
  <p:transition spd="med" advTm="34636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155416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200" b="1" dirty="0">
                <a:solidFill>
                  <a:schemeClr val="tx1"/>
                </a:solidFill>
              </a:rPr>
              <a:t>A jelenlegi hazai járványügyi helyzet az ország azon részein, ahol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egy éven belül volt eset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Komárom-Esztergom és Pest vármegyék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3" name="Kép 2" descr="A képen térkép, szöveg, atlas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4393978-8AEF-E917-6ECB-9A5E45A12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1110425"/>
            <a:ext cx="7488832" cy="574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42684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Létrejön a magyar ASP kockázatelemzési rendszer 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Kockázatelemzési Akciócsoport 2018. február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elején részletes javaslatot fogalmazott meg az alábbiakról </a:t>
            </a:r>
          </a:p>
          <a:p>
            <a:pPr marL="400050" lvl="1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dirty="0">
                <a:effectLst/>
                <a:cs typeface="Times New Roman" panose="02020603050405020304" pitchFamily="18" charset="0"/>
              </a:rPr>
              <a:t>- az </a:t>
            </a:r>
            <a:r>
              <a:rPr lang="hu-HU" altLang="hu-HU" b="1" dirty="0">
                <a:effectLst/>
                <a:cs typeface="Times New Roman" panose="02020603050405020304" pitchFamily="18" charset="0"/>
              </a:rPr>
              <a:t>ASP országba való behurcolása kockázatának meghatározásáról</a:t>
            </a:r>
            <a:r>
              <a:rPr lang="hu-HU" altLang="hu-HU" dirty="0">
                <a:effectLst/>
                <a:cs typeface="Times New Roman" panose="02020603050405020304" pitchFamily="18" charset="0"/>
              </a:rPr>
              <a:t>, hiszen akkor Magyarország még mentes volt az ASP-</a:t>
            </a:r>
            <a:r>
              <a:rPr lang="hu-HU" altLang="hu-HU" dirty="0" err="1">
                <a:effectLst/>
                <a:cs typeface="Times New Roman" panose="02020603050405020304" pitchFamily="18" charset="0"/>
              </a:rPr>
              <a:t>től</a:t>
            </a:r>
            <a:r>
              <a:rPr lang="hu-HU" altLang="hu-HU" dirty="0">
                <a:effectLst/>
                <a:cs typeface="Times New Roman" panose="02020603050405020304" pitchFamily="18" charset="0"/>
              </a:rPr>
              <a:t>, de a szomszédos Ukrajnában jelen volt  a betegség.</a:t>
            </a:r>
          </a:p>
          <a:p>
            <a:pPr marL="857250" lvl="1" indent="-457200" algn="just" eaLnBrk="1" hangingPunct="1">
              <a:lnSpc>
                <a:spcPct val="90000"/>
              </a:lnSpc>
              <a:buClr>
                <a:schemeClr val="tx1"/>
              </a:buClr>
              <a:buFontTx/>
              <a:buChar char="-"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dirty="0">
                <a:effectLst/>
                <a:cs typeface="Times New Roman" panose="02020603050405020304" pitchFamily="18" charset="0"/>
              </a:rPr>
              <a:t>az ország </a:t>
            </a:r>
            <a:r>
              <a:rPr lang="hu-HU" altLang="hu-HU" b="1" dirty="0">
                <a:effectLst/>
                <a:cs typeface="Times New Roman" panose="02020603050405020304" pitchFamily="18" charset="0"/>
              </a:rPr>
              <a:t>magas, közepes és alacsony ASP-kockázatú területeinek meghatározásáról, miután még nem volt jelen  a betegség, így </a:t>
            </a:r>
            <a:r>
              <a:rPr lang="hu-HU" altLang="hu-HU" b="1" dirty="0" err="1">
                <a:effectLst/>
                <a:cs typeface="Times New Roman" panose="02020603050405020304" pitchFamily="18" charset="0"/>
              </a:rPr>
              <a:t>kiemlt</a:t>
            </a:r>
            <a:r>
              <a:rPr lang="hu-HU" altLang="hu-HU" b="1" dirty="0">
                <a:effectLst/>
                <a:cs typeface="Times New Roman" panose="02020603050405020304" pitchFamily="18" charset="0"/>
              </a:rPr>
              <a:t> kockázatú (fertőzött) terület sem volt</a:t>
            </a:r>
            <a:r>
              <a:rPr lang="hu-HU" altLang="hu-HU" dirty="0">
                <a:effectLst/>
                <a:cs typeface="Times New Roman" panose="02020603050405020304" pitchFamily="18" charset="0"/>
              </a:rPr>
              <a:t>.</a:t>
            </a:r>
          </a:p>
          <a:p>
            <a:pPr marL="400050" lvl="1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400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Ebből  a javaslatból jött létre a ma is működő ASP kockázatelemzési rendszer.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378622"/>
      </p:ext>
    </p:extLst>
  </p:cSld>
  <p:clrMapOvr>
    <a:masterClrMapping/>
  </p:clrMapOvr>
  <p:transition spd="med" advTm="342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80628"/>
            <a:ext cx="8510588" cy="147353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200" b="1" dirty="0">
                <a:solidFill>
                  <a:schemeClr val="tx1"/>
                </a:solidFill>
              </a:rPr>
              <a:t>A jelenlegi hazai járványügyi helyzet az ország azon részein, ahol egy éven belül volt eset – Nógrád és Heves vármegye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3" name="Kép 2" descr="A képen szöveg, térkép, atlas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5E98F42-DE8D-D926-C31A-45DBA1D7C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1376772"/>
            <a:ext cx="8729500" cy="530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07765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155416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200" b="1" dirty="0">
                <a:solidFill>
                  <a:schemeClr val="tx1"/>
                </a:solidFill>
              </a:rPr>
              <a:t>A jelenlegi hazai járványügyi helyzet az ország azon részein, ahol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egy éven belül volt eset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r>
              <a:rPr lang="hu-HU" altLang="hu-HU" sz="2200" b="1" dirty="0">
                <a:solidFill>
                  <a:schemeClr val="tx1"/>
                </a:solidFill>
              </a:rPr>
              <a:t>Hajdú-Bihar és Szabolcs-Szatmár-Bereg vármegyék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6" name="Kép 5" descr="A képen térkép, szöveg, atlas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2B137FF1-1690-6D91-AEFA-EE00B7AE3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88740"/>
            <a:ext cx="7308812" cy="569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39702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</a:rPr>
              <a:t>Mi áll az esetszám csökkenésének hátterében? 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179512" y="1232756"/>
            <a:ext cx="8856984" cy="55086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25000" lnSpcReduction="20000"/>
          </a:bodyPr>
          <a:lstStyle/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dirty="0"/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dirty="0"/>
          </a:p>
          <a:p>
            <a:pPr marL="0" indent="0"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dirty="0"/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8000" dirty="0"/>
              <a:t>Az Országos Főállatorvos  </a:t>
            </a:r>
            <a:r>
              <a:rPr lang="hu-HU" altLang="hu-HU" sz="8000" b="1" dirty="0"/>
              <a:t>2020. március 8-án közzé tett 2/2020. határozatának</a:t>
            </a:r>
            <a:r>
              <a:rPr lang="hu-HU" altLang="hu-HU" sz="8000" dirty="0"/>
              <a:t> mellékleteként kiadott </a:t>
            </a:r>
            <a:r>
              <a:rPr lang="hu-HU" altLang="hu-HU" sz="8000" b="1" dirty="0"/>
              <a:t>ASP  Mentesítési Terv </a:t>
            </a:r>
            <a:r>
              <a:rPr lang="hu-HU" altLang="hu-HU" sz="8000" dirty="0"/>
              <a:t>az </a:t>
            </a:r>
            <a:r>
              <a:rPr lang="hu-HU" altLang="hu-HU" sz="8000" b="1" dirty="0"/>
              <a:t>állománygyérítés szabályait </a:t>
            </a:r>
            <a:r>
              <a:rPr lang="hu-HU" altLang="hu-HU" sz="8000" dirty="0"/>
              <a:t>a módosította: </a:t>
            </a:r>
          </a:p>
          <a:p>
            <a:pPr marL="457200" lvl="1" indent="0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8000" b="1" dirty="0"/>
              <a:t>A diagnosztikai kilövési irányszám a lezárt 2019/2020-as vadászati év, mint bázisév során a vadászatra jogosult területén diagnosztikai kilövés vagy vadászat során kilőtt vaddisznók számának  minimum 150%-a, minden korcsoportban. Az SZKT-</a:t>
            </a:r>
            <a:r>
              <a:rPr lang="hu-HU" altLang="hu-HU" sz="8000" b="1" dirty="0" err="1"/>
              <a:t>ba</a:t>
            </a:r>
            <a:r>
              <a:rPr lang="hu-HU" altLang="hu-HU" sz="8000" b="1" dirty="0"/>
              <a:t> tartozó </a:t>
            </a:r>
            <a:r>
              <a:rPr lang="hu-HU" altLang="hu-HU" sz="8000" b="1" dirty="0" err="1"/>
              <a:t>vadgazdálkodási</a:t>
            </a:r>
            <a:r>
              <a:rPr lang="hu-HU" altLang="hu-HU" sz="8000" b="1" dirty="0"/>
              <a:t> egységekre ez  a rendelkezés nem vonatkozott!</a:t>
            </a: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8000" b="1" dirty="0"/>
              <a:t>2021. januárjában kiadásra került a Nemzeti Akcióterv </a:t>
            </a:r>
            <a:r>
              <a:rPr lang="hu-HU" altLang="hu-HU" sz="8000" dirty="0"/>
              <a:t>a vaddisznó állomány szabályozásáról és ezzel – egyéb intézkedések mellett - bevezetésre került, hogy </a:t>
            </a:r>
            <a:r>
              <a:rPr lang="hu-HU" altLang="hu-HU" sz="8000" b="1" dirty="0"/>
              <a:t>minden vadászatra jogosultnak hosszú távú, több éves tervet kell készítenie </a:t>
            </a:r>
            <a:r>
              <a:rPr lang="hu-HU" altLang="hu-HU" sz="8000" dirty="0"/>
              <a:t>arra vonatkozóan, hogy </a:t>
            </a:r>
            <a:r>
              <a:rPr lang="hu-HU" altLang="hu-HU" sz="8000" b="1" dirty="0"/>
              <a:t>milyen intézkedésekkel éri el a 2025. február 28-ig a legfeljebb 0,5 vaddisznó/km</a:t>
            </a:r>
            <a:r>
              <a:rPr lang="hu-HU" altLang="hu-HU" sz="8000" b="1" baseline="30000" dirty="0"/>
              <a:t>2</a:t>
            </a:r>
            <a:r>
              <a:rPr lang="hu-HU" altLang="hu-HU" sz="8000" b="1" dirty="0"/>
              <a:t> </a:t>
            </a:r>
            <a:r>
              <a:rPr lang="hu-HU" altLang="hu-HU" sz="8000" dirty="0"/>
              <a:t>(0,5 vaddisznó/100 hektár) </a:t>
            </a:r>
            <a:r>
              <a:rPr lang="hu-HU" altLang="hu-HU" sz="8000" b="1" dirty="0"/>
              <a:t>állománysűrűséget. </a:t>
            </a:r>
            <a:r>
              <a:rPr lang="hu-HU" altLang="hu-HU" sz="8000" b="1" dirty="0">
                <a:effectLst/>
              </a:rPr>
              <a:t> </a:t>
            </a:r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2606404587"/>
      </p:ext>
    </p:extLst>
  </p:cSld>
  <p:clrMapOvr>
    <a:masterClrMapping/>
  </p:clrMapOvr>
  <p:transition spd="med" advTm="6349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EFEB51F-7561-DEEA-0D2D-9FE802F27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8DB2F905-49B4-B968-EA3F-D5EBD1A8190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71500" y="228600"/>
            <a:ext cx="8964996" cy="100415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</a:rPr>
              <a:t>Mi áll az esetszám növekedésének hátterében? (1)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11C0E6EC-860E-880C-525E-CA199CDD0064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179512" y="944724"/>
            <a:ext cx="8856984" cy="579664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25000" lnSpcReduction="20000"/>
          </a:bodyPr>
          <a:lstStyle/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dirty="0"/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dirty="0"/>
          </a:p>
          <a:p>
            <a:pPr marL="0" indent="0"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dirty="0"/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8000" dirty="0">
                <a:effectLst/>
              </a:rPr>
              <a:t>A </a:t>
            </a:r>
            <a:r>
              <a:rPr lang="hu-HU" altLang="hu-HU" sz="8000" b="1" dirty="0">
                <a:effectLst/>
              </a:rPr>
              <a:t>diagnosztikai kilövési minimális irányszám a szigorúan korlátozott területbe* tartozó </a:t>
            </a:r>
            <a:r>
              <a:rPr lang="hu-HU" altLang="hu-HU" sz="8000" b="1" dirty="0" err="1">
                <a:effectLst/>
              </a:rPr>
              <a:t>vadgazdálkodási</a:t>
            </a:r>
            <a:r>
              <a:rPr lang="hu-HU" altLang="hu-HU" sz="8000" b="1" dirty="0">
                <a:effectLst/>
              </a:rPr>
              <a:t> egységekre nem vonatkozott</a:t>
            </a:r>
            <a:r>
              <a:rPr lang="hu-HU" altLang="hu-HU" sz="8000" dirty="0">
                <a:effectLst/>
              </a:rPr>
              <a:t>, mert uniós szakértők tanácsát követve úgy gondoltuk, hogy  az ASP vírusa önmagában is kellő mértékben csökkenti e területeken az állományt. Ez azonban nem teljes mértében igazolódott be.</a:t>
            </a:r>
          </a:p>
          <a:p>
            <a:pPr marL="0" indent="0"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7200" b="1" i="1" dirty="0">
                <a:effectLst/>
              </a:rPr>
              <a:t>* A fertőzött területen belül, azok a </a:t>
            </a:r>
            <a:r>
              <a:rPr lang="hu-HU" altLang="hu-HU" sz="7200" b="1" i="1" dirty="0" err="1">
                <a:effectLst/>
              </a:rPr>
              <a:t>vadgazdálkodási</a:t>
            </a:r>
            <a:r>
              <a:rPr lang="hu-HU" altLang="hu-HU" sz="7200" b="1" i="1" dirty="0">
                <a:effectLst/>
              </a:rPr>
              <a:t> egységek, ahol</a:t>
            </a:r>
            <a:br>
              <a:rPr lang="hu-HU" altLang="hu-HU" sz="7200" b="1" i="1" dirty="0">
                <a:effectLst/>
              </a:rPr>
            </a:br>
            <a:r>
              <a:rPr lang="hu-HU" altLang="hu-HU" sz="7200" b="1" i="1" dirty="0">
                <a:effectLst/>
              </a:rPr>
              <a:t>    valóban megerősítésre került az ASP</a:t>
            </a: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8000" dirty="0">
                <a:effectLst/>
              </a:rPr>
              <a:t>Ezért a </a:t>
            </a:r>
            <a:r>
              <a:rPr lang="hu-HU" altLang="hu-HU" sz="8000" b="1" dirty="0">
                <a:effectLst/>
              </a:rPr>
              <a:t>2024/2025. vadászati évben már az SZKT-</a:t>
            </a:r>
            <a:r>
              <a:rPr lang="hu-HU" altLang="hu-HU" sz="8000" b="1" dirty="0" err="1">
                <a:effectLst/>
              </a:rPr>
              <a:t>ba</a:t>
            </a:r>
            <a:r>
              <a:rPr lang="hu-HU" altLang="hu-HU" sz="8000" b="1" dirty="0">
                <a:effectLst/>
              </a:rPr>
              <a:t> tartozók esetében is meghatároztuk a diagnosztikai kilövésre vonatkozó minimális irányszámot</a:t>
            </a:r>
            <a:r>
              <a:rPr lang="hu-HU" altLang="hu-HU" sz="8000" dirty="0">
                <a:effectLst/>
              </a:rPr>
              <a:t>.  </a:t>
            </a: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8000" dirty="0">
                <a:effectLst/>
              </a:rPr>
              <a:t>A </a:t>
            </a:r>
            <a:r>
              <a:rPr lang="hu-HU" altLang="hu-HU" sz="8000" b="1" dirty="0">
                <a:effectLst/>
              </a:rPr>
              <a:t>Pest vármegyei és a Komárom-Esztergom vármegyei SZKT-</a:t>
            </a:r>
            <a:r>
              <a:rPr lang="hu-HU" altLang="hu-HU" sz="8000" b="1" dirty="0" err="1">
                <a:effectLst/>
              </a:rPr>
              <a:t>ba</a:t>
            </a:r>
            <a:r>
              <a:rPr lang="hu-HU" altLang="hu-HU" sz="8000" b="1" dirty="0">
                <a:effectLst/>
              </a:rPr>
              <a:t> tartozó egységek egymással szoros kapcsolatban vannak</a:t>
            </a:r>
            <a:r>
              <a:rPr lang="hu-HU" altLang="hu-HU" sz="8000" dirty="0">
                <a:effectLst/>
              </a:rPr>
              <a:t>, ráadásul a Pest vármegyei 570950 kódszámú, számos egy éven belüli esettel rendelkező </a:t>
            </a:r>
            <a:r>
              <a:rPr lang="hu-HU" altLang="hu-HU" sz="8000" dirty="0" err="1">
                <a:effectLst/>
              </a:rPr>
              <a:t>vadgazdálkodási</a:t>
            </a:r>
            <a:r>
              <a:rPr lang="hu-HU" altLang="hu-HU" sz="8000" dirty="0">
                <a:effectLst/>
              </a:rPr>
              <a:t> egységnek jelentős területe áthúzódik Komárom-</a:t>
            </a:r>
            <a:r>
              <a:rPr lang="hu-HU" altLang="hu-HU" sz="8000" dirty="0" err="1">
                <a:effectLst/>
              </a:rPr>
              <a:t>Esztegom</a:t>
            </a:r>
            <a:r>
              <a:rPr lang="hu-HU" altLang="hu-HU" sz="8000" dirty="0">
                <a:effectLst/>
              </a:rPr>
              <a:t> vármegyébe.</a:t>
            </a: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3522286402"/>
      </p:ext>
    </p:extLst>
  </p:cSld>
  <p:clrMapOvr>
    <a:masterClrMapping/>
  </p:clrMapOvr>
  <p:transition spd="med" advTm="6349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3439570-4462-3968-A7E4-4DFFEEDD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220B70F7-C677-EFA7-803C-472A515077E6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228600"/>
            <a:ext cx="9036496" cy="100415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</a:rPr>
              <a:t>Mi áll az esetszám növekedésének hátterében? (2)</a:t>
            </a:r>
            <a:endParaRPr lang="en-GB" altLang="hu-HU" sz="28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18589447-69FC-FF42-151C-9E3DFB75008F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323528" y="944724"/>
            <a:ext cx="8460940" cy="579664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25000" lnSpcReduction="20000"/>
          </a:bodyPr>
          <a:lstStyle/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dirty="0"/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dirty="0"/>
          </a:p>
          <a:p>
            <a:pPr marL="0" indent="0"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dirty="0"/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9200" dirty="0">
                <a:effectLst/>
              </a:rPr>
              <a:t>A </a:t>
            </a:r>
            <a:r>
              <a:rPr lang="hu-HU" altLang="hu-HU" sz="9200" b="1" dirty="0">
                <a:effectLst/>
              </a:rPr>
              <a:t>jelentős számú esettel rendelkező VGE-k vaddisznósűrűsége 2025. február 28-án szinte minden esetben az elvárt 0,5 egyed/km2 felett vol</a:t>
            </a:r>
            <a:r>
              <a:rPr lang="hu-HU" altLang="hu-HU" sz="9200" dirty="0">
                <a:effectLst/>
              </a:rPr>
              <a:t>t. </a:t>
            </a: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9200" dirty="0">
                <a:effectLst/>
              </a:rPr>
              <a:t>Ez alól </a:t>
            </a:r>
            <a:r>
              <a:rPr lang="hu-HU" altLang="hu-HU" sz="9200" b="1" dirty="0">
                <a:effectLst/>
              </a:rPr>
              <a:t>2 Komárom-Esztergom vármegyei VGE  a kivétel</a:t>
            </a:r>
            <a:r>
              <a:rPr lang="hu-HU" altLang="hu-HU" sz="9200" dirty="0">
                <a:effectLst/>
              </a:rPr>
              <a:t>. </a:t>
            </a: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9200" dirty="0">
                <a:effectLst/>
              </a:rPr>
              <a:t>Az </a:t>
            </a:r>
            <a:r>
              <a:rPr lang="hu-HU" altLang="hu-HU" sz="9200" b="1" dirty="0">
                <a:effectLst/>
              </a:rPr>
              <a:t>egyik azonban több magas vaddisznósűrűséggel és jelentős esetszámmal rendelkező VGE-vel szomszédos</a:t>
            </a:r>
            <a:r>
              <a:rPr lang="hu-HU" altLang="hu-HU" sz="9200" dirty="0">
                <a:effectLst/>
              </a:rPr>
              <a:t>. </a:t>
            </a: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9200" dirty="0">
                <a:effectLst/>
              </a:rPr>
              <a:t>A </a:t>
            </a:r>
            <a:r>
              <a:rPr lang="hu-HU" altLang="hu-HU" sz="9200" b="1" dirty="0">
                <a:effectLst/>
              </a:rPr>
              <a:t>másik esetében  pedig a becslés biztosan nem felel meg  a valóságnak</a:t>
            </a:r>
            <a:r>
              <a:rPr lang="hu-HU" altLang="hu-HU" sz="9200" dirty="0">
                <a:effectLst/>
              </a:rPr>
              <a:t>, mert 0 vaddisznót becsültek idén februárban, de az elmúlt vadászati évben 150 vaddisznót lőttek ki.</a:t>
            </a: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9200" dirty="0">
                <a:effectLst/>
              </a:rPr>
              <a:t>Fontos, hogy az </a:t>
            </a:r>
            <a:r>
              <a:rPr lang="hu-HU" altLang="hu-HU" sz="9200" b="1" dirty="0">
                <a:effectLst/>
              </a:rPr>
              <a:t>5/2025 OFA határozattal kiadott ASP Mentesítési Terv már vaddisznósűrűséghez igazodva írja elő  a diagnosztikai kilövés minimális irányszámait.</a:t>
            </a: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3593844046"/>
      </p:ext>
    </p:extLst>
  </p:cSld>
  <p:clrMapOvr>
    <a:masterClrMapping/>
  </p:clrMapOvr>
  <p:transition spd="med" advTm="6349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ABF1795-AB43-DA73-F629-19CCC0858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975C920A-C8B0-1743-6B5A-B7DE20E5671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510588" cy="155416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200" b="1" dirty="0">
                <a:solidFill>
                  <a:schemeClr val="tx1"/>
                </a:solidFill>
              </a:rPr>
              <a:t>A vaddisznóállomány sűrűsége és az egy éven belüli esetek Komárom-Esztergom és Pest vármegyékben </a:t>
            </a:r>
            <a:br>
              <a:rPr lang="hu-HU" altLang="hu-HU" sz="2200" b="1" dirty="0">
                <a:solidFill>
                  <a:schemeClr val="tx1"/>
                </a:solidFill>
              </a:rPr>
            </a:br>
            <a:endParaRPr lang="en-GB" altLang="hu-HU" sz="2200" b="1" dirty="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93978719-4116-F640-36F1-5E835E04CE83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200" b="1" i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/>
          </a:p>
        </p:txBody>
      </p:sp>
      <p:pic>
        <p:nvPicPr>
          <p:cNvPr id="4" name="Kép 3" descr="A képen szöveg, térkép, atlas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D8420B8-BC51-09A5-30A4-54E879BBA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1015382"/>
            <a:ext cx="8604956" cy="572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03442"/>
      </p:ext>
    </p:extLst>
  </p:cSld>
  <p:clrMapOvr>
    <a:masterClrMapping/>
  </p:clrMapOvr>
  <p:transition spd="med" advTm="8069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247255" y="1290909"/>
            <a:ext cx="7277099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7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2838" y="2010741"/>
            <a:ext cx="5530453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8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513" y="1780905"/>
            <a:ext cx="6026944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542347"/>
            <a:ext cx="7750968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6178751"/>
            <a:ext cx="378619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59376"/>
            <a:ext cx="8318896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79295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-6705"/>
            <a:ext cx="446485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267890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69950" y="-1916"/>
            <a:ext cx="4341019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26260" y="2872"/>
            <a:ext cx="2213372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3" name="Rectangle 1">
            <a:extLst>
              <a:ext uri="{FF2B5EF4-FFF2-40B4-BE49-F238E27FC236}">
                <a16:creationId xmlns:a16="http://schemas.microsoft.com/office/drawing/2014/main" id="{7DD34B85-E9F8-4B38-B43F-803561C1DE2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6631686" y="1281333"/>
            <a:ext cx="2194560" cy="2862331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lnSpc>
                <a:spcPct val="9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3000" dirty="0"/>
              <a:t>Köszönöm a megtisztelő figyelmet</a:t>
            </a:r>
            <a:r>
              <a:rPr lang="en-GB" altLang="hu-HU" sz="3000" dirty="0"/>
              <a:t>!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880CCA06-9E8B-4BA1-AD2D-B2B9E26FD35A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6631686" y="4078224"/>
            <a:ext cx="2194560" cy="130759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normAutofit/>
          </a:bodyPr>
          <a:lstStyle/>
          <a:p>
            <a:pPr algn="l" eaLnBrk="1" hangingPunct="1">
              <a:defRPr/>
            </a:pPr>
            <a:endParaRPr lang="hu-HU" altLang="hu-HU" sz="1700"/>
          </a:p>
        </p:txBody>
      </p:sp>
      <p:sp>
        <p:nvSpPr>
          <p:cNvPr id="9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5619" y="-1916"/>
            <a:ext cx="1624013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68119" y="-1916"/>
            <a:ext cx="671513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564058" y="2218040"/>
            <a:ext cx="3314068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3" name="Kép 2" descr="A képen kültéri, sertés, juh, állás látható&#10;&#10;Automatikusan generált leírás">
            <a:extLst>
              <a:ext uri="{FF2B5EF4-FFF2-40B4-BE49-F238E27FC236}">
                <a16:creationId xmlns:a16="http://schemas.microsoft.com/office/drawing/2014/main" id="{89A2F6C9-89C3-47FC-A637-E38EC187F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70" r="20224" b="1"/>
          <a:stretch/>
        </p:blipFill>
        <p:spPr>
          <a:xfrm>
            <a:off x="691432" y="465243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</p:cSld>
  <p:clrMapOvr>
    <a:masterClrMapping/>
  </p:clrMapOvr>
  <p:transition spd="med" advTm="303013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" x="1187450" y="2517775"/>
          <p14:tracePt t="293595" x="1196975" y="2500313"/>
          <p14:tracePt t="293615" x="571500" y="615950"/>
          <p14:tracePt t="293892" x="295275" y="6089650"/>
          <p14:tracePt t="293899" x="125413" y="5491163"/>
          <p14:tracePt t="294091" x="258763" y="4017963"/>
          <p14:tracePt t="294099" x="455613" y="3894138"/>
          <p14:tracePt t="294117" x="642938" y="3527425"/>
          <p14:tracePt t="294133" x="633413" y="3152775"/>
          <p14:tracePt t="294150" x="419100" y="2608263"/>
          <p14:tracePt t="294167" x="295275" y="2170113"/>
          <p14:tracePt t="294184" x="285750" y="1822450"/>
          <p14:tracePt t="294201" x="295275" y="1625600"/>
          <p14:tracePt t="294218" x="357188" y="1554163"/>
          <p14:tracePt t="294219" x="366713" y="1544638"/>
          <p14:tracePt t="294234" x="374650" y="1536700"/>
          <p14:tracePt t="294251" x="428625" y="1500188"/>
          <p14:tracePt t="294268" x="446088" y="1500188"/>
          <p14:tracePt t="294284" x="482600" y="1473200"/>
          <p14:tracePt t="294301" x="509588" y="1455738"/>
          <p14:tracePt t="294318" x="536575" y="1446213"/>
          <p14:tracePt t="294334" x="554038" y="1438275"/>
          <p14:tracePt t="294351" x="561975" y="1438275"/>
          <p14:tracePt t="294368" x="571500" y="1438275"/>
          <p14:tracePt t="294384" x="588963" y="1428750"/>
          <p14:tracePt t="294420" x="598488" y="1419225"/>
          <p14:tracePt t="294459" x="608013" y="1419225"/>
          <p14:tracePt t="294483" x="608013" y="1411288"/>
          <p14:tracePt t="294547" x="615950" y="1401763"/>
          <p14:tracePt t="294610" x="625475" y="1401763"/>
          <p14:tracePt t="294675" x="633413" y="1401763"/>
          <p14:tracePt t="294699" x="633413" y="1393825"/>
          <p14:tracePt t="294747" x="642938" y="1393825"/>
          <p14:tracePt t="295111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8510588" cy="89614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 – gyakorlati megvalósítás 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301625" y="1124744"/>
            <a:ext cx="8540750" cy="547260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47500" lnSpcReduction="20000"/>
          </a:bodyPr>
          <a:lstStyle/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4200" u="sng" dirty="0">
                <a:effectLst/>
                <a:cs typeface="Times New Roman" panose="02020603050405020304" pitchFamily="18" charset="0"/>
              </a:rPr>
              <a:t>Első szint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4200" b="1" dirty="0">
                <a:effectLst/>
                <a:cs typeface="Times New Roman" panose="02020603050405020304" pitchFamily="18" charset="0"/>
              </a:rPr>
              <a:t>R szoftver környezetben </a:t>
            </a:r>
            <a:r>
              <a:rPr lang="hu-HU" altLang="hu-HU" sz="4200" dirty="0">
                <a:effectLst/>
                <a:cs typeface="Times New Roman" panose="02020603050405020304" pitchFamily="18" charset="0"/>
              </a:rPr>
              <a:t>működő </a:t>
            </a:r>
            <a:r>
              <a:rPr lang="hu-HU" altLang="hu-HU" sz="4200" b="1" dirty="0">
                <a:effectLst/>
                <a:cs typeface="Times New Roman" panose="02020603050405020304" pitchFamily="18" charset="0"/>
              </a:rPr>
              <a:t>saját algoritmust </a:t>
            </a:r>
            <a:r>
              <a:rPr lang="hu-HU" altLang="hu-HU" sz="4200" dirty="0">
                <a:effectLst/>
                <a:cs typeface="Times New Roman" panose="02020603050405020304" pitchFamily="18" charset="0"/>
              </a:rPr>
              <a:t>használunk a </a:t>
            </a:r>
            <a:r>
              <a:rPr lang="hu-HU" altLang="hu-HU" sz="4200" b="1" dirty="0">
                <a:effectLst/>
                <a:cs typeface="Times New Roman" panose="02020603050405020304" pitchFamily="18" charset="0"/>
              </a:rPr>
              <a:t>kiemelt kockázatú (fertőzött), magas kockázatú </a:t>
            </a:r>
            <a:r>
              <a:rPr lang="hu-HU" altLang="hu-HU" sz="4200" dirty="0">
                <a:effectLst/>
                <a:cs typeface="Times New Roman" panose="02020603050405020304" pitchFamily="18" charset="0"/>
              </a:rPr>
              <a:t>és </a:t>
            </a:r>
            <a:r>
              <a:rPr lang="hu-HU" altLang="hu-HU" sz="4200" b="1" dirty="0">
                <a:effectLst/>
                <a:cs typeface="Times New Roman" panose="02020603050405020304" pitchFamily="18" charset="0"/>
              </a:rPr>
              <a:t>közepes kockázatú </a:t>
            </a:r>
            <a:r>
              <a:rPr lang="hu-HU" altLang="hu-HU" sz="4200" b="1" dirty="0" err="1">
                <a:effectLst/>
                <a:cs typeface="Times New Roman" panose="02020603050405020304" pitchFamily="18" charset="0"/>
              </a:rPr>
              <a:t>vadgazdálkodási</a:t>
            </a:r>
            <a:r>
              <a:rPr lang="hu-HU" altLang="hu-HU" sz="4200" b="1" dirty="0">
                <a:effectLst/>
                <a:cs typeface="Times New Roman" panose="02020603050405020304" pitchFamily="18" charset="0"/>
              </a:rPr>
              <a:t> egységek meghatározására</a:t>
            </a:r>
            <a:r>
              <a:rPr lang="hu-HU" altLang="hu-HU" sz="4200" dirty="0">
                <a:effectLst/>
                <a:cs typeface="Times New Roman" panose="02020603050405020304" pitchFamily="18" charset="0"/>
              </a:rPr>
              <a:t> (az </a:t>
            </a:r>
            <a:r>
              <a:rPr lang="hu-HU" altLang="hu-HU" sz="4200" b="1" dirty="0">
                <a:effectLst/>
                <a:cs typeface="Times New Roman" panose="02020603050405020304" pitchFamily="18" charset="0"/>
              </a:rPr>
              <a:t>alacsony kockázatú </a:t>
            </a:r>
            <a:r>
              <a:rPr lang="hu-HU" altLang="hu-HU" sz="4200" dirty="0">
                <a:effectLst/>
                <a:cs typeface="Times New Roman" panose="02020603050405020304" pitchFamily="18" charset="0"/>
              </a:rPr>
              <a:t>területi minősítés a </a:t>
            </a:r>
            <a:r>
              <a:rPr lang="hu-HU" altLang="hu-HU" sz="4200" b="1" dirty="0">
                <a:effectLst/>
                <a:cs typeface="Times New Roman" panose="02020603050405020304" pitchFamily="18" charset="0"/>
              </a:rPr>
              <a:t>Szakértői Csoport 2019. decemberi </a:t>
            </a:r>
            <a:r>
              <a:rPr lang="hu-HU" altLang="hu-HU" sz="4200" dirty="0">
                <a:effectLst/>
                <a:cs typeface="Times New Roman" panose="02020603050405020304" pitchFamily="18" charset="0"/>
              </a:rPr>
              <a:t>ülésén hozott határozati javaslat alapján </a:t>
            </a:r>
            <a:r>
              <a:rPr lang="hu-HU" altLang="hu-HU" sz="4200" b="1" dirty="0">
                <a:effectLst/>
                <a:cs typeface="Times New Roman" panose="02020603050405020304" pitchFamily="18" charset="0"/>
              </a:rPr>
              <a:t>megszűnt</a:t>
            </a:r>
            <a:r>
              <a:rPr lang="hu-HU" altLang="hu-HU" sz="4200" dirty="0">
                <a:effectLst/>
                <a:cs typeface="Times New Roman" panose="02020603050405020304" pitchFamily="18" charset="0"/>
              </a:rPr>
              <a:t>). 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4200" dirty="0">
                <a:effectLst/>
                <a:cs typeface="Times New Roman" panose="02020603050405020304" pitchFamily="18" charset="0"/>
              </a:rPr>
              <a:t>A program </a:t>
            </a:r>
            <a:r>
              <a:rPr lang="hu-HU" altLang="hu-HU" sz="4200" b="1" dirty="0">
                <a:effectLst/>
                <a:cs typeface="Times New Roman" panose="02020603050405020304" pitchFamily="18" charset="0"/>
              </a:rPr>
              <a:t>ezeket a területeket </a:t>
            </a:r>
            <a:r>
              <a:rPr lang="hu-HU" altLang="hu-HU" sz="42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4200" b="1" dirty="0" err="1">
                <a:effectLst/>
                <a:cs typeface="Times New Roman" panose="02020603050405020304" pitchFamily="18" charset="0"/>
              </a:rPr>
              <a:t>vadgazdálkodási</a:t>
            </a:r>
            <a:r>
              <a:rPr lang="hu-HU" altLang="hu-HU" sz="4200" b="1" dirty="0">
                <a:effectLst/>
                <a:cs typeface="Times New Roman" panose="02020603050405020304" pitchFamily="18" charset="0"/>
              </a:rPr>
              <a:t> egységek vaddisznósűrűsége</a:t>
            </a:r>
            <a:r>
              <a:rPr lang="hu-HU" altLang="hu-HU" sz="4200" dirty="0">
                <a:effectLst/>
                <a:cs typeface="Times New Roman" panose="02020603050405020304" pitchFamily="18" charset="0"/>
              </a:rPr>
              <a:t>, valamint a </a:t>
            </a:r>
            <a:r>
              <a:rPr lang="hu-HU" altLang="hu-HU" sz="4200" b="1" dirty="0">
                <a:effectLst/>
                <a:cs typeface="Times New Roman" panose="02020603050405020304" pitchFamily="18" charset="0"/>
              </a:rPr>
              <a:t>hazai vaddisznó esetektől </a:t>
            </a:r>
            <a:r>
              <a:rPr lang="hu-HU" altLang="hu-HU" sz="4200" dirty="0">
                <a:effectLst/>
                <a:cs typeface="Times New Roman" panose="02020603050405020304" pitchFamily="18" charset="0"/>
              </a:rPr>
              <a:t>és a velünk </a:t>
            </a:r>
            <a:r>
              <a:rPr lang="hu-HU" altLang="hu-HU" sz="4200" b="1" dirty="0">
                <a:effectLst/>
                <a:cs typeface="Times New Roman" panose="02020603050405020304" pitchFamily="18" charset="0"/>
              </a:rPr>
              <a:t>szomszédos országoknak a magyar határtól számított 20 km-es zónájában található vaddisznó kitöréseitől  való  távolság alapján határozza meg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4200" b="1" dirty="0">
                <a:effectLst/>
                <a:cs typeface="Times New Roman" panose="02020603050405020304" pitchFamily="18" charset="0"/>
              </a:rPr>
              <a:t>A külföldi kitöréseknél a határtól számított 20 km-es távolság a csehországi </a:t>
            </a:r>
            <a:r>
              <a:rPr lang="hu-HU" altLang="hu-HU" sz="4200" b="1" dirty="0" err="1">
                <a:effectLst/>
                <a:cs typeface="Times New Roman" panose="02020603050405020304" pitchFamily="18" charset="0"/>
              </a:rPr>
              <a:t>Zlínský</a:t>
            </a:r>
            <a:r>
              <a:rPr lang="hu-HU" altLang="hu-HU" sz="4200" b="1" dirty="0">
                <a:effectLst/>
                <a:cs typeface="Times New Roman" panose="02020603050405020304" pitchFamily="18" charset="0"/>
              </a:rPr>
              <a:t> régióban 2017-ben megállapított esetek egymástól való távolságának elemzése alapján adódott</a:t>
            </a:r>
            <a:r>
              <a:rPr lang="hu-HU" altLang="hu-HU" sz="4200" dirty="0">
                <a:effectLst/>
                <a:cs typeface="Times New Roman" panose="02020603050405020304" pitchFamily="18" charset="0"/>
              </a:rPr>
              <a:t>. Ott </a:t>
            </a:r>
            <a:r>
              <a:rPr lang="hu-HU" altLang="hu-HU" sz="4200" b="1" dirty="0">
                <a:effectLst/>
                <a:cs typeface="Times New Roman" panose="02020603050405020304" pitchFamily="18" charset="0"/>
              </a:rPr>
              <a:t>két eset közti legnagyobb távolság 16 km</a:t>
            </a:r>
            <a:r>
              <a:rPr lang="hu-HU" altLang="hu-HU" sz="4200" dirty="0">
                <a:effectLst/>
                <a:cs typeface="Times New Roman" panose="02020603050405020304" pitchFamily="18" charset="0"/>
              </a:rPr>
              <a:t> volt. </a:t>
            </a:r>
            <a:r>
              <a:rPr lang="hu-HU" altLang="hu-HU" sz="4200" b="1" dirty="0">
                <a:effectLst/>
                <a:cs typeface="Times New Roman" panose="02020603050405020304" pitchFamily="18" charset="0"/>
              </a:rPr>
              <a:t>Ezt felfelé kerekítve kapjuk a 20 km-t.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4200" dirty="0">
                <a:effectLst/>
                <a:cs typeface="Times New Roman" panose="02020603050405020304" pitchFamily="18" charset="0"/>
              </a:rPr>
              <a:t>Az </a:t>
            </a:r>
            <a:r>
              <a:rPr lang="hu-HU" altLang="hu-HU" sz="4200" b="1" dirty="0">
                <a:effectLst/>
                <a:cs typeface="Times New Roman" panose="02020603050405020304" pitchFamily="18" charset="0"/>
              </a:rPr>
              <a:t>interaktív megjelenítéshez </a:t>
            </a:r>
            <a:r>
              <a:rPr lang="hu-HU" altLang="hu-HU" sz="42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4200" b="1" dirty="0">
                <a:effectLst/>
                <a:cs typeface="Times New Roman" panose="02020603050405020304" pitchFamily="18" charset="0"/>
              </a:rPr>
              <a:t>QGIS szoftvert használjuk.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4200" b="1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519469"/>
      </p:ext>
    </p:extLst>
  </p:cSld>
  <p:clrMapOvr>
    <a:masterClrMapping/>
  </p:clrMapOvr>
  <p:transition spd="med" advTm="113136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kockázatelemzés – gyakorlati megvalósítás 2.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E2E3009-662A-438F-BC27-CF7824AC6EF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2500" lnSpcReduction="20000"/>
          </a:bodyPr>
          <a:lstStyle/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b="1" u="sng" dirty="0">
                <a:effectLst/>
                <a:cs typeface="Times New Roman" panose="02020603050405020304" pitchFamily="18" charset="0"/>
              </a:rPr>
              <a:t>Második szint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Szakértői Csoport hozza meg a végső döntést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figyelembe véve más fontos tényezőket, mint például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hatékony természetes és mesterséges akadályokat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járványügyi információkat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különös tekintettel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újabb esetek földrajzi elhelyezkedésére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korábbiakhoz viszonyítva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, az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új esetek távolságára a fertőzött és magas kockázatú terület határától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b="1" u="sng" dirty="0">
                <a:effectLst/>
                <a:cs typeface="Times New Roman" panose="02020603050405020304" pitchFamily="18" charset="0"/>
              </a:rPr>
              <a:t>Frissítés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járványügyi helyzet minden lényegesebb változása </a:t>
            </a:r>
            <a:r>
              <a:rPr lang="hu-HU" altLang="hu-HU" sz="2800" dirty="0">
                <a:effectLst/>
                <a:cs typeface="Times New Roman" panose="02020603050405020304" pitchFamily="18" charset="0"/>
              </a:rPr>
              <a:t>esetén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friss kockázatelemzés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b="1" u="sng" dirty="0">
                <a:effectLst/>
                <a:cs typeface="Times New Roman" panose="02020603050405020304" pitchFamily="18" charset="0"/>
              </a:rPr>
              <a:t>A kockázatelemzési rendszer módosítása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r>
              <a:rPr lang="hu-HU" altLang="hu-HU" sz="2800" dirty="0">
                <a:effectLst/>
                <a:cs typeface="Times New Roman" panose="02020603050405020304" pitchFamily="18" charset="0"/>
              </a:rPr>
              <a:t>Ha a </a:t>
            </a:r>
            <a:r>
              <a:rPr lang="hu-HU" altLang="hu-HU" sz="2800" b="1" dirty="0">
                <a:effectLst/>
                <a:cs typeface="Times New Roman" panose="02020603050405020304" pitchFamily="18" charset="0"/>
              </a:rPr>
              <a:t>gyakorlati tapasztalatok ezt indokolják</a:t>
            </a:r>
          </a:p>
          <a:p>
            <a:pPr marL="0" indent="0" algn="just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u="sng" dirty="0">
              <a:effectLst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tabLst>
                <a:tab pos="339725" algn="l"/>
                <a:tab pos="444500" algn="l"/>
                <a:tab pos="893763" algn="l"/>
                <a:tab pos="1343025" algn="l"/>
                <a:tab pos="1792288" algn="l"/>
                <a:tab pos="2241550" algn="l"/>
                <a:tab pos="2690813" algn="l"/>
                <a:tab pos="3140075" algn="l"/>
                <a:tab pos="3589338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/>
            </a:pPr>
            <a:endParaRPr lang="hu-HU" altLang="hu-HU" sz="2800" b="1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808051"/>
      </p:ext>
    </p:extLst>
  </p:cSld>
  <p:clrMapOvr>
    <a:masterClrMapping/>
  </p:clrMapOvr>
  <p:transition spd="med" advTm="48775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ASP kockázati területek 2018 februárjában 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5E07A91C-4F90-5FBF-0A0D-FDFB93418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D1513FB-741A-EE93-1D07-C2F0054DD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132856"/>
            <a:ext cx="8244916" cy="39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03603"/>
      </p:ext>
    </p:extLst>
  </p:cSld>
  <p:clrMapOvr>
    <a:masterClrMapping/>
  </p:clrMapOvr>
  <p:transition spd="med" advTm="22205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15" x="482600" y="4795838"/>
          <p14:tracePt t="5923" x="679450" y="2027238"/>
          <p14:tracePt t="5931" x="696913" y="0"/>
          <p14:tracePt t="5947" x="554038" y="0"/>
          <p14:tracePt t="5963" x="88900" y="0"/>
          <p14:tracePt t="6187" x="152400" y="758825"/>
          <p14:tracePt t="6195" x="874713" y="973138"/>
          <p14:tracePt t="6203" x="1714500" y="1152525"/>
          <p14:tracePt t="6214" x="2670175" y="1295400"/>
          <p14:tracePt t="6231" x="4697413" y="1643063"/>
          <p14:tracePt t="6248" x="6581775" y="1946275"/>
          <p14:tracePt t="6265" x="8062913" y="2259013"/>
          <p14:tracePt t="6371" x="9090025" y="3071813"/>
          <p14:tracePt t="6380" x="8823325" y="2965450"/>
          <p14:tracePt t="6387" x="8537575" y="2795588"/>
          <p14:tracePt t="6398" x="8358188" y="2660650"/>
          <p14:tracePt t="6415" x="8081963" y="2393950"/>
          <p14:tracePt t="6432" x="7715250" y="2062163"/>
          <p14:tracePt t="6449" x="7323138" y="1866900"/>
          <p14:tracePt t="6465" x="7108825" y="1822450"/>
          <p14:tracePt t="6467" x="7072313" y="1822450"/>
          <p14:tracePt t="6482" x="7054850" y="1822450"/>
          <p14:tracePt t="6483" x="7045325" y="1866900"/>
          <p14:tracePt t="6499" x="7439025" y="2259013"/>
          <p14:tracePt t="6516" x="8813800" y="2705100"/>
          <p14:tracePt t="6659" x="9126538" y="4554538"/>
          <p14:tracePt t="6667" x="9109075" y="4554538"/>
          <p14:tracePt t="6675" x="9063038" y="4545013"/>
          <p14:tracePt t="6683" x="9055100" y="4545013"/>
          <p14:tracePt t="6699" x="9018588" y="4510088"/>
          <p14:tracePt t="6716" x="9001125" y="4491038"/>
          <p14:tracePt t="6733" x="8983663" y="4473575"/>
          <p14:tracePt t="6750" x="8974138" y="4465638"/>
          <p14:tracePt t="6767" x="8902700" y="4438650"/>
          <p14:tracePt t="6783" x="8732838" y="4438650"/>
          <p14:tracePt t="6800" x="8474075" y="4438650"/>
          <p14:tracePt t="6817" x="8153400" y="4438650"/>
          <p14:tracePt t="6834" x="7956550" y="4491038"/>
          <p14:tracePt t="6834" x="7912100" y="4518025"/>
          <p14:tracePt t="6850" x="7885113" y="4537075"/>
          <p14:tracePt t="6851" x="7875588" y="4545013"/>
          <p14:tracePt t="6867" x="7858125" y="4572000"/>
          <p14:tracePt t="6883" x="7858125" y="4589463"/>
          <p14:tracePt t="6900" x="7858125" y="4608513"/>
          <p14:tracePt t="6947" x="7804150" y="4598988"/>
          <p14:tracePt t="6955" x="7732713" y="4527550"/>
          <p14:tracePt t="6967" x="7653338" y="4473575"/>
          <p14:tracePt t="6984" x="7466013" y="4357688"/>
          <p14:tracePt t="7000" x="7188200" y="4214813"/>
          <p14:tracePt t="7017" x="6973888" y="4062413"/>
          <p14:tracePt t="7034" x="6867525" y="3983038"/>
          <p14:tracePt t="7035" x="6840538" y="3946525"/>
          <p14:tracePt t="7051" x="6831013" y="3919538"/>
          <p14:tracePt t="7067" x="6831013" y="3884613"/>
          <p14:tracePt t="7084" x="6831013" y="3867150"/>
          <p14:tracePt t="7101" x="6831013" y="3830638"/>
          <p14:tracePt t="7118" x="6831013" y="3813175"/>
          <p14:tracePt t="7134" x="6831013" y="3776663"/>
          <p14:tracePt t="7151" x="6831013" y="3768725"/>
          <p14:tracePt t="7168" x="6831013" y="3741738"/>
          <p14:tracePt t="7184" x="6831013" y="3714750"/>
          <p14:tracePt t="7201" x="6831013" y="3670300"/>
          <p14:tracePt t="7218" x="6831013" y="3608388"/>
          <p14:tracePt t="7235" x="6831013" y="3562350"/>
          <p14:tracePt t="7251" x="6858000" y="3500438"/>
          <p14:tracePt t="7268" x="6884988" y="3446463"/>
          <p14:tracePt t="7285" x="6902450" y="3419475"/>
          <p14:tracePt t="7302" x="6911975" y="3394075"/>
          <p14:tracePt t="7318" x="6938963" y="3375025"/>
          <p14:tracePt t="7335" x="6965950" y="3357563"/>
          <p14:tracePt t="7352" x="6983413" y="3340100"/>
          <p14:tracePt t="7368" x="6991350" y="3322638"/>
          <p14:tracePt t="7386" x="6991350" y="3295650"/>
          <p14:tracePt t="7402" x="6991350" y="3268663"/>
          <p14:tracePt t="7419" x="7000875" y="3232150"/>
          <p14:tracePt t="7436" x="7010400" y="3197225"/>
          <p14:tracePt t="7452" x="7010400" y="3170238"/>
          <p14:tracePt t="7469" x="7010400" y="3152775"/>
          <p14:tracePt t="7486" x="7010400" y="3133725"/>
          <p14:tracePt t="7502" x="7010400" y="3125788"/>
          <p14:tracePt t="7715" x="7010400" y="3143250"/>
          <p14:tracePt t="7723" x="7010400" y="3160713"/>
          <p14:tracePt t="7731" x="7000875" y="3179763"/>
          <p14:tracePt t="7747" x="7000875" y="3197225"/>
          <p14:tracePt t="7755" x="6991350" y="3205163"/>
          <p14:tracePt t="8011" x="6973888" y="3232150"/>
          <p14:tracePt t="8028" x="6965950" y="3241675"/>
          <p14:tracePt t="8035" x="6956425" y="3241675"/>
          <p14:tracePt t="8123" x="6956425" y="3251200"/>
          <p14:tracePt t="8132" x="6946900" y="3251200"/>
          <p14:tracePt t="8147" x="6929438" y="3251200"/>
          <p14:tracePt t="8155" x="6919913" y="3251200"/>
          <p14:tracePt t="8171" x="6902450" y="3232150"/>
          <p14:tracePt t="8188" x="6902450" y="3224213"/>
          <p14:tracePt t="8205" x="6884988" y="3205163"/>
          <p14:tracePt t="8221" x="6875463" y="3179763"/>
          <p14:tracePt t="8238" x="6875463" y="3170238"/>
          <p14:tracePt t="8255" x="6875463" y="3152775"/>
          <p14:tracePt t="8272" x="6875463" y="3125788"/>
          <p14:tracePt t="8288" x="6875463" y="3116263"/>
          <p14:tracePt t="8305" x="6884988" y="3116263"/>
          <p14:tracePt t="8322" x="6894513" y="3108325"/>
          <p14:tracePt t="8363" x="6911975" y="3108325"/>
          <p14:tracePt t="8372" x="6946900" y="3108325"/>
          <p14:tracePt t="8389" x="6991350" y="3108325"/>
          <p14:tracePt t="8407" x="7027863" y="3116263"/>
          <p14:tracePt t="8443" x="7037388" y="3116263"/>
          <p14:tracePt t="8456" x="7045325" y="3133725"/>
          <p14:tracePt t="8472" x="7054850" y="3143250"/>
          <p14:tracePt t="8489" x="7054850" y="3152775"/>
          <p14:tracePt t="8506" x="7054850" y="3160713"/>
          <p14:tracePt t="8523" x="7054850" y="3170238"/>
          <p14:tracePt t="8539" x="7045325" y="3197225"/>
          <p14:tracePt t="8556" x="7037388" y="3197225"/>
          <p14:tracePt t="8573" x="7037388" y="3205163"/>
          <p14:tracePt t="8619" x="7027863" y="3205163"/>
          <p14:tracePt t="8651" x="7018338" y="3205163"/>
          <p14:tracePt t="8675" x="7018338" y="3197225"/>
          <p14:tracePt t="8682" x="7018338" y="3187700"/>
          <p14:tracePt t="8795" x="7018338" y="3197225"/>
          <p14:tracePt t="8803" x="7010400" y="3197225"/>
          <p14:tracePt t="8811" x="6983413" y="3214688"/>
          <p14:tracePt t="8823" x="6983413" y="3224213"/>
          <p14:tracePt t="8841" x="6965950" y="3232150"/>
          <p14:tracePt t="8857" x="6956425" y="3241675"/>
          <p14:tracePt t="8890" x="6946900" y="3251200"/>
          <p14:tracePt t="8891" x="6938963" y="3259138"/>
          <p14:tracePt t="8907" x="6938963" y="3268663"/>
          <p14:tracePt t="9179" x="6946900" y="3259138"/>
          <p14:tracePt t="9307" x="6946900" y="3268663"/>
          <p14:tracePt t="9323" x="6946900" y="3276600"/>
          <p14:tracePt t="9339" x="6946900" y="3286125"/>
          <p14:tracePt t="9348" x="6946900" y="3295650"/>
          <p14:tracePt t="9359" x="6946900" y="3303588"/>
          <p14:tracePt t="9467" x="6946900" y="3286125"/>
          <p14:tracePt t="9475" x="6946900" y="3259138"/>
          <p14:tracePt t="9483" x="6946900" y="3241675"/>
          <p14:tracePt t="9492" x="6946900" y="3205163"/>
          <p14:tracePt t="9509" x="6946900" y="3143250"/>
          <p14:tracePt t="9527" x="6946900" y="3108325"/>
          <p14:tracePt t="9543" x="6946900" y="3081338"/>
          <p14:tracePt t="9559" x="6946900" y="3062288"/>
          <p14:tracePt t="9576" x="6946900" y="3054350"/>
          <p14:tracePt t="9659" x="6946900" y="3071813"/>
          <p14:tracePt t="9667" x="6956425" y="3098800"/>
          <p14:tracePt t="9676" x="6973888" y="3116263"/>
          <p14:tracePt t="9693" x="6983413" y="3152775"/>
          <p14:tracePt t="9710" x="6991350" y="3160713"/>
          <p14:tracePt t="9803" x="6983413" y="3160713"/>
          <p14:tracePt t="9811" x="6938963" y="3133725"/>
          <p14:tracePt t="9819" x="6902450" y="3108325"/>
          <p14:tracePt t="9829" x="6848475" y="3081338"/>
          <p14:tracePt t="9844" x="6759575" y="3027363"/>
          <p14:tracePt t="9860" x="6715125" y="2982913"/>
          <p14:tracePt t="9877" x="6688138" y="2938463"/>
          <p14:tracePt t="9894" x="6680200" y="2884488"/>
          <p14:tracePt t="9911" x="6653213" y="2830513"/>
          <p14:tracePt t="9927" x="6634163" y="2786063"/>
          <p14:tracePt t="9944" x="6599238" y="2741613"/>
          <p14:tracePt t="9961" x="6572250" y="2705100"/>
          <p14:tracePt t="9978" x="6554788" y="2687638"/>
          <p14:tracePt t="9994" x="6545263" y="2679700"/>
          <p14:tracePt t="9995" x="6545263" y="2670175"/>
          <p14:tracePt t="10043" x="6545263" y="2660650"/>
          <p14:tracePt t="10059" x="6527800" y="2652713"/>
          <p14:tracePt t="10139" x="6527800" y="2670175"/>
          <p14:tracePt t="10147" x="6545263" y="2741613"/>
          <p14:tracePt t="10155" x="6616700" y="2894013"/>
          <p14:tracePt t="10163" x="6661150" y="3000375"/>
          <p14:tracePt t="10178" x="6732588" y="3098800"/>
          <p14:tracePt t="10195" x="6929438" y="3340100"/>
          <p14:tracePt t="10212" x="6983413" y="3411538"/>
          <p14:tracePt t="10228" x="7000875" y="3455988"/>
          <p14:tracePt t="10246" x="7010400" y="3527425"/>
          <p14:tracePt t="10262" x="7054850" y="3625850"/>
          <p14:tracePt t="10278" x="7108825" y="3697288"/>
          <p14:tracePt t="10295" x="7153275" y="3741738"/>
          <p14:tracePt t="10312" x="7215188" y="3803650"/>
          <p14:tracePt t="10329" x="7296150" y="3857625"/>
          <p14:tracePt t="10346" x="7348538" y="3911600"/>
          <p14:tracePt t="10347" x="7348538" y="3919538"/>
          <p14:tracePt t="10362" x="7358063" y="3929063"/>
          <p14:tracePt t="10379" x="7358063" y="3938588"/>
          <p14:tracePt t="10396" x="7358063" y="3956050"/>
          <p14:tracePt t="10413" x="7358063" y="3973513"/>
          <p14:tracePt t="10446" x="7358063" y="3990975"/>
          <p14:tracePt t="10479" x="7358063" y="4010025"/>
          <p14:tracePt t="10496" x="7358063" y="4027488"/>
          <p14:tracePt t="10513" x="7358063" y="4037013"/>
          <p14:tracePt t="10529" x="7367588" y="4062413"/>
          <p14:tracePt t="10547" x="7375525" y="4071938"/>
          <p14:tracePt t="10548" x="7375525" y="4081463"/>
          <p14:tracePt t="10563" x="7394575" y="4108450"/>
          <p14:tracePt t="10580" x="7394575" y="4143375"/>
          <p14:tracePt t="10597" x="7412038" y="4214813"/>
          <p14:tracePt t="10613" x="7429500" y="4251325"/>
          <p14:tracePt t="10630" x="7439025" y="4286250"/>
          <p14:tracePt t="10647" x="7446963" y="4303713"/>
          <p14:tracePt t="10683" x="7466013" y="4313238"/>
          <p14:tracePt t="10691" x="7473950" y="4330700"/>
          <p14:tracePt t="10707" x="7491413" y="4348163"/>
          <p14:tracePt t="10714" x="7500938" y="4367213"/>
          <p14:tracePt t="10730" x="7510463" y="4367213"/>
          <p14:tracePt t="10747" x="7527925" y="4384675"/>
          <p14:tracePt t="10763" x="7537450" y="4384675"/>
          <p14:tracePt t="10835" x="7545388" y="4384675"/>
          <p14:tracePt t="10867" x="7554913" y="4384675"/>
          <p14:tracePt t="10875" x="7562850" y="4384675"/>
          <p14:tracePt t="10907" x="7562850" y="4375150"/>
          <p14:tracePt t="11163" x="7572375" y="4375150"/>
          <p14:tracePt t="11211" x="7581900" y="4384675"/>
          <p14:tracePt t="11227" x="7589838" y="4394200"/>
          <p14:tracePt t="11235" x="7599363" y="4411663"/>
          <p14:tracePt t="11243" x="7608888" y="4411663"/>
          <p14:tracePt t="11251" x="7616825" y="4429125"/>
          <p14:tracePt t="11275" x="7626350" y="4446588"/>
          <p14:tracePt t="11291" x="7634288" y="4465638"/>
          <p14:tracePt t="11299" x="7634288" y="4473575"/>
          <p14:tracePt t="11316" x="7634288" y="4500563"/>
          <p14:tracePt t="11332" x="7634288" y="4518025"/>
          <p14:tracePt t="11349" x="7634288" y="4537075"/>
          <p14:tracePt t="11366" x="7634288" y="4554538"/>
          <p14:tracePt t="11383" x="7643813" y="4589463"/>
          <p14:tracePt t="11399" x="7643813" y="4633913"/>
          <p14:tracePt t="11416" x="7661275" y="4670425"/>
          <p14:tracePt t="11433" x="7688263" y="4732338"/>
          <p14:tracePt t="11449" x="7705725" y="4768850"/>
          <p14:tracePt t="11467" x="7751763" y="4822825"/>
          <p14:tracePt t="11467" x="7769225" y="4840288"/>
          <p14:tracePt t="11483" x="7804150" y="4894263"/>
          <p14:tracePt t="11499" x="7858125" y="4965700"/>
          <p14:tracePt t="11516" x="7894638" y="5010150"/>
          <p14:tracePt t="11533" x="7920038" y="5027613"/>
          <p14:tracePt t="11550" x="7929563" y="5027613"/>
          <p14:tracePt t="11566" x="7947025" y="5027613"/>
          <p14:tracePt t="11583" x="7956550" y="5037138"/>
          <p14:tracePt t="11600" x="8001000" y="5054600"/>
          <p14:tracePt t="11617" x="8072438" y="5081588"/>
          <p14:tracePt t="11633" x="8143875" y="5108575"/>
          <p14:tracePt t="12139" x="8072438" y="5081588"/>
          <p14:tracePt t="12147" x="8010525" y="5045075"/>
          <p14:tracePt t="12155" x="7956550" y="5018088"/>
          <p14:tracePt t="12168" x="7912100" y="5018088"/>
          <p14:tracePt t="12185" x="7831138" y="5018088"/>
          <p14:tracePt t="12202" x="7796213" y="5027613"/>
          <p14:tracePt t="12219" x="7786688" y="5027613"/>
          <p14:tracePt t="12252" x="7777163" y="5037138"/>
          <p14:tracePt t="12269" x="7777163" y="4919663"/>
          <p14:tracePt t="12286" x="7742238" y="4751388"/>
          <p14:tracePt t="12302" x="7634288" y="4572000"/>
          <p14:tracePt t="12319" x="7456488" y="4348163"/>
          <p14:tracePt t="12336" x="7170738" y="4071938"/>
          <p14:tracePt t="12353" x="6751638" y="3768725"/>
          <p14:tracePt t="12369" x="6340475" y="3500438"/>
          <p14:tracePt t="12386" x="6062663" y="3295650"/>
          <p14:tracePt t="12403" x="5875338" y="3054350"/>
          <p14:tracePt t="12420" x="5786438" y="2901950"/>
          <p14:tracePt t="12436" x="5715000" y="2768600"/>
          <p14:tracePt t="12453" x="5599113" y="2633663"/>
          <p14:tracePt t="12470" x="5500688" y="2517775"/>
          <p14:tracePt t="12486" x="5402263" y="2428875"/>
          <p14:tracePt t="12503" x="5251450" y="2357438"/>
          <p14:tracePt t="12520" x="4956175" y="2268538"/>
          <p14:tracePt t="12537" x="4759325" y="2205038"/>
          <p14:tracePt t="12553" x="4589463" y="2170113"/>
          <p14:tracePt t="12570" x="4518025" y="2116138"/>
          <p14:tracePt t="12587" x="4500563" y="2071688"/>
          <p14:tracePt t="12603" x="4500563" y="2054225"/>
          <p14:tracePt t="12620" x="4500563" y="2044700"/>
          <p14:tracePt t="12637" x="4527550" y="2017713"/>
          <p14:tracePt t="12653" x="4608513" y="2017713"/>
          <p14:tracePt t="12670" x="4751388" y="2009775"/>
          <p14:tracePt t="12687" x="4884738" y="2009775"/>
          <p14:tracePt t="12704" x="5018088" y="2017713"/>
          <p14:tracePt t="12720" x="5170488" y="2044700"/>
          <p14:tracePt t="12737" x="5286375" y="2062163"/>
          <p14:tracePt t="12754" x="5419725" y="2116138"/>
          <p14:tracePt t="12771" x="5554663" y="2232025"/>
          <p14:tracePt t="12788" x="5608638" y="2339975"/>
          <p14:tracePt t="12804" x="5634038" y="2411413"/>
          <p14:tracePt t="12821" x="5643563" y="2455863"/>
          <p14:tracePt t="12837" x="5643563" y="2473325"/>
          <p14:tracePt t="12854" x="5688013" y="2527300"/>
          <p14:tracePt t="12871" x="5741988" y="2571750"/>
          <p14:tracePt t="12888" x="5768975" y="2598738"/>
          <p14:tracePt t="12904" x="5803900" y="2643188"/>
          <p14:tracePt t="12921" x="5822950" y="2679700"/>
          <p14:tracePt t="12938" x="5840413" y="2714625"/>
          <p14:tracePt t="12938" x="5867400" y="2732088"/>
          <p14:tracePt t="12955" x="5867400" y="2741613"/>
          <p14:tracePt t="13011" x="5867400" y="2759075"/>
          <p14:tracePt t="13019" x="5867400" y="2768600"/>
          <p14:tracePt t="13028" x="5867400" y="2776538"/>
          <p14:tracePt t="13038" x="5867400" y="2786063"/>
          <p14:tracePt t="13055" x="5867400" y="2803525"/>
          <p14:tracePt t="13072" x="5848350" y="2847975"/>
          <p14:tracePt t="13089" x="5822950" y="2874963"/>
          <p14:tracePt t="13106" x="5813425" y="2928938"/>
          <p14:tracePt t="13122" x="5803900" y="2982913"/>
          <p14:tracePt t="13139" x="5803900" y="3044825"/>
          <p14:tracePt t="13155" x="5884863" y="3187700"/>
          <p14:tracePt t="13172" x="5946775" y="3251200"/>
          <p14:tracePt t="13189" x="6054725" y="3313113"/>
          <p14:tracePt t="13206" x="6170613" y="3357563"/>
          <p14:tracePt t="13222" x="6276975" y="3384550"/>
          <p14:tracePt t="13239" x="6330950" y="3384550"/>
          <p14:tracePt t="13272" x="6348413" y="3384550"/>
          <p14:tracePt t="13379" x="6323013" y="3394075"/>
          <p14:tracePt t="13387" x="6276975" y="3411538"/>
          <p14:tracePt t="13395" x="6205538" y="3438525"/>
          <p14:tracePt t="13407" x="6134100" y="3455988"/>
          <p14:tracePt t="13423" x="5983288" y="3509963"/>
          <p14:tracePt t="13440" x="5929313" y="3544888"/>
          <p14:tracePt t="13456" x="5894388" y="3562350"/>
          <p14:tracePt t="13473" x="5884863" y="3571875"/>
          <p14:tracePt t="13490" x="5884863" y="3608388"/>
          <p14:tracePt t="13491" x="5867400" y="3633788"/>
          <p14:tracePt t="13507" x="5840413" y="3724275"/>
          <p14:tracePt t="13523" x="5822950" y="3803650"/>
          <p14:tracePt t="13540" x="5813425" y="3929063"/>
          <p14:tracePt t="13557" x="5813425" y="3990975"/>
          <p14:tracePt t="13573" x="5813425" y="4037013"/>
          <p14:tracePt t="13590" x="5813425" y="4133850"/>
          <p14:tracePt t="13607" x="5813425" y="4251325"/>
          <p14:tracePt t="13623" x="5813425" y="4348163"/>
          <p14:tracePt t="13640" x="5768975" y="4419600"/>
          <p14:tracePt t="13657" x="5751513" y="4465638"/>
          <p14:tracePt t="13674" x="5732463" y="4510088"/>
          <p14:tracePt t="13674" x="5732463" y="4518025"/>
          <p14:tracePt t="13690" x="5724525" y="4527550"/>
          <p14:tracePt t="13707" x="5705475" y="4537075"/>
          <p14:tracePt t="13724" x="5705475" y="4545013"/>
          <p14:tracePt t="13741" x="5697538" y="4545013"/>
          <p14:tracePt t="13757" x="5680075" y="4545013"/>
          <p14:tracePt t="13774" x="5643563" y="4545013"/>
          <p14:tracePt t="13791" x="5616575" y="4545013"/>
          <p14:tracePt t="13807" x="5608638" y="4545013"/>
          <p14:tracePt t="13824" x="5589588" y="4545013"/>
          <p14:tracePt t="13858" x="5562600" y="4527550"/>
          <p14:tracePt t="13874" x="5554663" y="4510088"/>
          <p14:tracePt t="13891" x="5545138" y="4500563"/>
          <p14:tracePt t="13908" x="5510213" y="4473575"/>
          <p14:tracePt t="13925" x="5473700" y="4438650"/>
          <p14:tracePt t="13941" x="5456238" y="4384675"/>
          <p14:tracePt t="13958" x="5411788" y="4313238"/>
          <p14:tracePt t="13975" x="5384800" y="4241800"/>
          <p14:tracePt t="13991" x="5367338" y="4179888"/>
          <p14:tracePt t="14008" x="5340350" y="4133850"/>
          <p14:tracePt t="14025" x="5340350" y="4089400"/>
          <p14:tracePt t="14042" x="5322888" y="4044950"/>
          <p14:tracePt t="14059" x="5303838" y="4000500"/>
          <p14:tracePt t="14075" x="5286375" y="3965575"/>
          <p14:tracePt t="14092" x="5268913" y="3911600"/>
          <p14:tracePt t="14109" x="5241925" y="3875088"/>
          <p14:tracePt t="14126" x="5224463" y="3813175"/>
          <p14:tracePt t="14142" x="5205413" y="3786188"/>
          <p14:tracePt t="14159" x="5187950" y="3732213"/>
          <p14:tracePt t="14176" x="5160963" y="3652838"/>
          <p14:tracePt t="14192" x="5133975" y="3562350"/>
          <p14:tracePt t="14209" x="5099050" y="3465513"/>
          <p14:tracePt t="14226" x="5054600" y="3367088"/>
          <p14:tracePt t="14242" x="4973638" y="3251200"/>
          <p14:tracePt t="14259" x="4902200" y="3116263"/>
          <p14:tracePt t="14276" x="4875213" y="3054350"/>
          <p14:tracePt t="14292" x="4875213" y="3017838"/>
          <p14:tracePt t="14309" x="4848225" y="2973388"/>
          <p14:tracePt t="14326" x="4848225" y="2938463"/>
          <p14:tracePt t="14343" x="4848225" y="2901950"/>
          <p14:tracePt t="14359" x="4840288" y="2857500"/>
          <p14:tracePt t="14376" x="4830763" y="2840038"/>
          <p14:tracePt t="14393" x="4830763" y="2803525"/>
          <p14:tracePt t="14410" x="4830763" y="2786063"/>
          <p14:tracePt t="14427" x="4830763" y="2768600"/>
          <p14:tracePt t="14443" x="4830763" y="2751138"/>
          <p14:tracePt t="14795" x="4830763" y="2759075"/>
          <p14:tracePt t="14804" x="4830763" y="2768600"/>
          <p14:tracePt t="14811" x="4830763" y="2795588"/>
          <p14:tracePt t="14828" x="4848225" y="2813050"/>
          <p14:tracePt t="14844" x="4875213" y="2874963"/>
          <p14:tracePt t="14862" x="4919663" y="2990850"/>
          <p14:tracePt t="14878" x="4956175" y="3160713"/>
          <p14:tracePt t="14895" x="4956175" y="3322638"/>
          <p14:tracePt t="14912" x="4956175" y="3455988"/>
          <p14:tracePt t="14928" x="4902200" y="3616325"/>
          <p14:tracePt t="14945" x="4732338" y="3822700"/>
          <p14:tracePt t="14962" x="4473575" y="4133850"/>
          <p14:tracePt t="14978" x="4197350" y="4446588"/>
          <p14:tracePt t="14979" x="4108450" y="4537075"/>
          <p14:tracePt t="14995" x="3990975" y="4679950"/>
          <p14:tracePt t="15012" x="3938588" y="4751388"/>
          <p14:tracePt t="15028" x="3919538" y="4803775"/>
          <p14:tracePt t="15046" x="3902075" y="4813300"/>
          <p14:tracePt t="15091" x="3894138" y="4822825"/>
          <p14:tracePt t="15100" x="3875088" y="4830763"/>
          <p14:tracePt t="15112" x="3857625" y="4848225"/>
          <p14:tracePt t="15129" x="3795713" y="4884738"/>
          <p14:tracePt t="15146" x="3697288" y="4946650"/>
          <p14:tracePt t="15163" x="3652838" y="4991100"/>
          <p14:tracePt t="15179" x="3562350" y="5062538"/>
          <p14:tracePt t="15196" x="3500438" y="5108575"/>
          <p14:tracePt t="15213" x="3446463" y="5143500"/>
          <p14:tracePt t="15229" x="3394075" y="5170488"/>
          <p14:tracePt t="15246" x="3367088" y="5180013"/>
          <p14:tracePt t="15262" x="3313113" y="5187950"/>
          <p14:tracePt t="15279" x="3251200" y="5205413"/>
          <p14:tracePt t="15296" x="3197225" y="5232400"/>
          <p14:tracePt t="15313" x="3133725" y="5268913"/>
          <p14:tracePt t="15329" x="3116263" y="5276850"/>
          <p14:tracePt t="15346" x="3108325" y="5286375"/>
          <p14:tracePt t="15435" x="3160713" y="5286375"/>
          <p14:tracePt t="15443" x="3259138" y="5259388"/>
          <p14:tracePt t="15451" x="3375025" y="5259388"/>
          <p14:tracePt t="15463" x="3517900" y="5259388"/>
          <p14:tracePt t="15480" x="3911600" y="5259388"/>
          <p14:tracePt t="15497" x="4419600" y="5259388"/>
          <p14:tracePt t="15513" x="4911725" y="5259388"/>
          <p14:tracePt t="15530" x="5429250" y="5286375"/>
          <p14:tracePt t="15531" x="5786438" y="5330825"/>
          <p14:tracePt t="15547" x="6411913" y="5330825"/>
          <p14:tracePt t="15564" x="6991350" y="5330825"/>
          <p14:tracePt t="15580" x="7581900" y="5322888"/>
          <p14:tracePt t="15597" x="8072438" y="5241925"/>
          <p14:tracePt t="15614" x="8491538" y="5187950"/>
          <p14:tracePt t="15631" x="8804275" y="5143500"/>
          <p14:tracePt t="15647" x="8991600" y="5081588"/>
          <p14:tracePt t="15665" x="9117013" y="5037138"/>
          <p14:tracePt t="15955" x="9072563" y="4741863"/>
          <p14:tracePt t="15963" x="8947150" y="4714875"/>
          <p14:tracePt t="15971" x="8858250" y="4714875"/>
          <p14:tracePt t="15982" x="8786813" y="4714875"/>
          <p14:tracePt t="15998" x="8715375" y="4714875"/>
          <p14:tracePt t="16015" x="8697913" y="4697413"/>
          <p14:tracePt t="16091" x="8705850" y="4697413"/>
          <p14:tracePt t="16155" x="8715375" y="4679950"/>
          <p14:tracePt t="16164" x="8724900" y="4679950"/>
          <p14:tracePt t="16179" x="8732838" y="4679950"/>
          <p14:tracePt t="16188" x="8742363" y="4679950"/>
          <p14:tracePt t="16201" x="8751888" y="4679950"/>
          <p14:tracePt t="16291" x="8759825" y="4670425"/>
          <p14:tracePt t="16299" x="8796338" y="4652963"/>
          <p14:tracePt t="16307" x="8823325" y="4643438"/>
          <p14:tracePt t="16316" x="8858250" y="4633913"/>
          <p14:tracePt t="16333" x="8966200" y="4608513"/>
          <p14:tracePt t="16350" x="8983663" y="4608513"/>
          <p14:tracePt t="16411" x="8974138" y="4608513"/>
          <p14:tracePt t="16419" x="8956675" y="4608513"/>
          <p14:tracePt t="16427" x="8939213" y="4608513"/>
          <p14:tracePt t="16435" x="8929688" y="4625975"/>
          <p14:tracePt t="16451" x="8912225" y="4625975"/>
          <p14:tracePt t="16467" x="8831263" y="4625975"/>
          <p14:tracePt t="16483" x="8715375" y="4625975"/>
          <p14:tracePt t="16500" x="8555038" y="4643438"/>
          <p14:tracePt t="16517" x="8385175" y="4679950"/>
          <p14:tracePt t="16534" x="8215313" y="4687888"/>
          <p14:tracePt t="16550" x="8108950" y="4714875"/>
          <p14:tracePt t="16567" x="8054975" y="4714875"/>
          <p14:tracePt t="16584" x="8045450" y="4714875"/>
          <p14:tracePt t="16600" x="8037513" y="4714875"/>
          <p14:tracePt t="16634" x="8010525" y="4714875"/>
          <p14:tracePt t="16651" x="7956550" y="4724400"/>
          <p14:tracePt t="16667" x="7947025" y="4724400"/>
          <p14:tracePt t="17107" x="7939088" y="4741863"/>
          <p14:tracePt t="17115" x="7939088" y="4776788"/>
          <p14:tracePt t="17123" x="7939088" y="4803775"/>
          <p14:tracePt t="17136" x="7947025" y="4840288"/>
          <p14:tracePt t="17153" x="7974013" y="4867275"/>
          <p14:tracePt t="17169" x="8010525" y="4902200"/>
          <p14:tracePt t="17186" x="8045450" y="4938713"/>
          <p14:tracePt t="17203" x="8143875" y="5000625"/>
          <p14:tracePt t="17219" x="8215313" y="5054600"/>
          <p14:tracePt t="17236" x="8286750" y="5126038"/>
          <p14:tracePt t="17253" x="8375650" y="5241925"/>
          <p14:tracePt t="17270" x="8456613" y="5402263"/>
          <p14:tracePt t="17287" x="8518525" y="5581650"/>
          <p14:tracePt t="17303" x="8555038" y="5715000"/>
          <p14:tracePt t="17320" x="8582025" y="5786438"/>
          <p14:tracePt t="17336" x="8661400" y="5884863"/>
          <p14:tracePt t="17353" x="8688388" y="5911850"/>
          <p14:tracePt t="17370" x="8715375" y="5946775"/>
          <p14:tracePt t="17387" x="8786813" y="6037263"/>
          <p14:tracePt t="17404" x="8804275" y="6081713"/>
          <p14:tracePt t="17420" x="8823325" y="6108700"/>
          <p14:tracePt t="17437" x="8840788" y="6134100"/>
          <p14:tracePt t="17453" x="8848725" y="6161088"/>
          <p14:tracePt t="17470" x="8894763" y="6242050"/>
          <p14:tracePt t="17487" x="8966200" y="6330950"/>
          <p14:tracePt t="17504" x="9037638" y="6411913"/>
          <p14:tracePt t="17520" x="9109075" y="6483350"/>
          <p14:tracePt t="17537" x="9126538" y="6491288"/>
          <p14:tracePt t="17554" x="9134475" y="65008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Az első ASP eset Magyarországon – 2018.04.21.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EDA4FF80-CCDA-036D-87E2-92CBBF569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8FE69E5-1FA0-25B0-2E56-A6EE739C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0" y="1814480"/>
            <a:ext cx="6988922" cy="494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0283"/>
      </p:ext>
    </p:extLst>
  </p:cSld>
  <p:clrMapOvr>
    <a:masterClrMapping/>
  </p:clrMapOvr>
  <p:transition spd="med" advTm="68244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9983358-44B0-4CDA-AB70-FEF6F1796E1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normAutofit fontScale="90000"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u-HU" altLang="hu-HU" sz="2800" b="1" dirty="0">
                <a:solidFill>
                  <a:schemeClr val="tx1"/>
                </a:solidFill>
                <a:latin typeface="+mn-lt"/>
              </a:rPr>
              <a:t>Hivatalos ASP kockázati területek Szabolcs-Szatmár-Bereg megye fertőződését követően (2018.05.16.)</a:t>
            </a:r>
            <a:endParaRPr lang="en-GB" altLang="hu-HU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CA14A9CA-D88F-A72A-17CA-6D9ACDAE1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Kép 6" descr="A képen térkép látható&#10;&#10;Automatikusan generált leírás">
            <a:extLst>
              <a:ext uri="{FF2B5EF4-FFF2-40B4-BE49-F238E27FC236}">
                <a16:creationId xmlns:a16="http://schemas.microsoft.com/office/drawing/2014/main" id="{98B14828-F1D2-4EA2-2ECE-343CE3197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92796"/>
            <a:ext cx="7011785" cy="49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29276"/>
      </p:ext>
    </p:extLst>
  </p:cSld>
  <p:clrMapOvr>
    <a:masterClrMapping/>
  </p:clrMapOvr>
  <p:transition spd="med" advTm="8571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Égbolt">
  <a:themeElements>
    <a:clrScheme name="Égbolt 1">
      <a:dk1>
        <a:srgbClr val="4D4D4D"/>
      </a:dk1>
      <a:lt1>
        <a:srgbClr val="FFFFFF"/>
      </a:lt1>
      <a:dk2>
        <a:srgbClr val="0000A4"/>
      </a:dk2>
      <a:lt2>
        <a:srgbClr val="B7E7FF"/>
      </a:lt2>
      <a:accent1>
        <a:srgbClr val="0099CC"/>
      </a:accent1>
      <a:accent2>
        <a:srgbClr val="00CC99"/>
      </a:accent2>
      <a:accent3>
        <a:srgbClr val="AAAACF"/>
      </a:accent3>
      <a:accent4>
        <a:srgbClr val="DADADA"/>
      </a:accent4>
      <a:accent5>
        <a:srgbClr val="AACAE2"/>
      </a:accent5>
      <a:accent6>
        <a:srgbClr val="00B98A"/>
      </a:accent6>
      <a:hlink>
        <a:srgbClr val="FFCC00"/>
      </a:hlink>
      <a:folHlink>
        <a:srgbClr val="EE941C"/>
      </a:folHlink>
    </a:clrScheme>
    <a:fontScheme name="Égbo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Égbolt 1">
        <a:dk1>
          <a:srgbClr val="4D4D4D"/>
        </a:dk1>
        <a:lt1>
          <a:srgbClr val="FFFFFF"/>
        </a:lt1>
        <a:dk2>
          <a:srgbClr val="0000A4"/>
        </a:dk2>
        <a:lt2>
          <a:srgbClr val="B7E7FF"/>
        </a:lt2>
        <a:accent1>
          <a:srgbClr val="0099CC"/>
        </a:accent1>
        <a:accent2>
          <a:srgbClr val="00CC99"/>
        </a:accent2>
        <a:accent3>
          <a:srgbClr val="AAAACF"/>
        </a:accent3>
        <a:accent4>
          <a:srgbClr val="DADADA"/>
        </a:accent4>
        <a:accent5>
          <a:srgbClr val="AACAE2"/>
        </a:accent5>
        <a:accent6>
          <a:srgbClr val="00B98A"/>
        </a:accent6>
        <a:hlink>
          <a:srgbClr val="FFCC00"/>
        </a:hlink>
        <a:folHlink>
          <a:srgbClr val="EE941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2">
        <a:dk1>
          <a:srgbClr val="000066"/>
        </a:dk1>
        <a:lt1>
          <a:srgbClr val="FFFFFF"/>
        </a:lt1>
        <a:dk2>
          <a:srgbClr val="00A2DC"/>
        </a:dk2>
        <a:lt2>
          <a:srgbClr val="FFFFFF"/>
        </a:lt2>
        <a:accent1>
          <a:srgbClr val="0079A4"/>
        </a:accent1>
        <a:accent2>
          <a:srgbClr val="33CCCC"/>
        </a:accent2>
        <a:accent3>
          <a:srgbClr val="AACEEB"/>
        </a:accent3>
        <a:accent4>
          <a:srgbClr val="DADADA"/>
        </a:accent4>
        <a:accent5>
          <a:srgbClr val="AABECF"/>
        </a:accent5>
        <a:accent6>
          <a:srgbClr val="2DB9B9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3">
        <a:dk1>
          <a:srgbClr val="010199"/>
        </a:dk1>
        <a:lt1>
          <a:srgbClr val="FFFFFF"/>
        </a:lt1>
        <a:dk2>
          <a:srgbClr val="000092"/>
        </a:dk2>
        <a:lt2>
          <a:srgbClr val="CCFFFF"/>
        </a:lt2>
        <a:accent1>
          <a:srgbClr val="66CCFF"/>
        </a:accent1>
        <a:accent2>
          <a:srgbClr val="2EBDBA"/>
        </a:accent2>
        <a:accent3>
          <a:srgbClr val="AAAAC7"/>
        </a:accent3>
        <a:accent4>
          <a:srgbClr val="DADADA"/>
        </a:accent4>
        <a:accent5>
          <a:srgbClr val="B8E2FF"/>
        </a:accent5>
        <a:accent6>
          <a:srgbClr val="29ABA8"/>
        </a:accent6>
        <a:hlink>
          <a:srgbClr val="66FFFF"/>
        </a:hlink>
        <a:folHlink>
          <a:srgbClr val="CC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4">
        <a:dk1>
          <a:srgbClr val="000000"/>
        </a:dk1>
        <a:lt1>
          <a:srgbClr val="FFFFFF"/>
        </a:lt1>
        <a:dk2>
          <a:srgbClr val="006A67"/>
        </a:dk2>
        <a:lt2>
          <a:srgbClr val="FFFFCC"/>
        </a:lt2>
        <a:accent1>
          <a:srgbClr val="33CCCC"/>
        </a:accent1>
        <a:accent2>
          <a:srgbClr val="6D6FC7"/>
        </a:accent2>
        <a:accent3>
          <a:srgbClr val="AAB9B8"/>
        </a:accent3>
        <a:accent4>
          <a:srgbClr val="DADADA"/>
        </a:accent4>
        <a:accent5>
          <a:srgbClr val="ADE2E2"/>
        </a:accent5>
        <a:accent6>
          <a:srgbClr val="6264B4"/>
        </a:accent6>
        <a:hlink>
          <a:srgbClr val="00FFFF"/>
        </a:hlink>
        <a:folHlink>
          <a:srgbClr val="00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5">
        <a:dk1>
          <a:srgbClr val="4D4D4D"/>
        </a:dk1>
        <a:lt1>
          <a:srgbClr val="FFFFFF"/>
        </a:lt1>
        <a:dk2>
          <a:srgbClr val="650BB7"/>
        </a:dk2>
        <a:lt2>
          <a:srgbClr val="FFFFFF"/>
        </a:lt2>
        <a:accent1>
          <a:srgbClr val="FF66FF"/>
        </a:accent1>
        <a:accent2>
          <a:srgbClr val="666699"/>
        </a:accent2>
        <a:accent3>
          <a:srgbClr val="B8AAD8"/>
        </a:accent3>
        <a:accent4>
          <a:srgbClr val="DADADA"/>
        </a:accent4>
        <a:accent5>
          <a:srgbClr val="FFB8FF"/>
        </a:accent5>
        <a:accent6>
          <a:srgbClr val="5C5C8A"/>
        </a:accent6>
        <a:hlink>
          <a:srgbClr val="E9E9FF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6">
        <a:dk1>
          <a:srgbClr val="FFFFFF"/>
        </a:dk1>
        <a:lt1>
          <a:srgbClr val="FFFFFF"/>
        </a:lt1>
        <a:dk2>
          <a:srgbClr val="005000"/>
        </a:dk2>
        <a:lt2>
          <a:srgbClr val="DCEAAE"/>
        </a:lt2>
        <a:accent1>
          <a:srgbClr val="99CC00"/>
        </a:accent1>
        <a:accent2>
          <a:srgbClr val="6F801A"/>
        </a:accent2>
        <a:accent3>
          <a:srgbClr val="AAB3AA"/>
        </a:accent3>
        <a:accent4>
          <a:srgbClr val="DADADA"/>
        </a:accent4>
        <a:accent5>
          <a:srgbClr val="CAE2AA"/>
        </a:accent5>
        <a:accent6>
          <a:srgbClr val="647316"/>
        </a:accent6>
        <a:hlink>
          <a:srgbClr val="FFFFCC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7">
        <a:dk1>
          <a:srgbClr val="4F4F77"/>
        </a:dk1>
        <a:lt1>
          <a:srgbClr val="FFFFFF"/>
        </a:lt1>
        <a:dk2>
          <a:srgbClr val="7979A5"/>
        </a:dk2>
        <a:lt2>
          <a:srgbClr val="F3F3FF"/>
        </a:lt2>
        <a:accent1>
          <a:srgbClr val="5D5D8B"/>
        </a:accent1>
        <a:accent2>
          <a:srgbClr val="66CCFF"/>
        </a:accent2>
        <a:accent3>
          <a:srgbClr val="BEBECF"/>
        </a:accent3>
        <a:accent4>
          <a:srgbClr val="DADADA"/>
        </a:accent4>
        <a:accent5>
          <a:srgbClr val="B6B6C4"/>
        </a:accent5>
        <a:accent6>
          <a:srgbClr val="5CB9E7"/>
        </a:accent6>
        <a:hlink>
          <a:srgbClr val="CCECFF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gbolt 8">
        <a:dk1>
          <a:srgbClr val="000000"/>
        </a:dk1>
        <a:lt1>
          <a:srgbClr val="B9B9B9"/>
        </a:lt1>
        <a:dk2>
          <a:srgbClr val="8A8472"/>
        </a:dk2>
        <a:lt2>
          <a:srgbClr val="4D4D4D"/>
        </a:lt2>
        <a:accent1>
          <a:srgbClr val="EDEEE2"/>
        </a:accent1>
        <a:accent2>
          <a:srgbClr val="7FAA7E"/>
        </a:accent2>
        <a:accent3>
          <a:srgbClr val="D9D9D9"/>
        </a:accent3>
        <a:accent4>
          <a:srgbClr val="000000"/>
        </a:accent4>
        <a:accent5>
          <a:srgbClr val="F4F5EE"/>
        </a:accent5>
        <a:accent6>
          <a:srgbClr val="729A72"/>
        </a:accent6>
        <a:hlink>
          <a:srgbClr val="008000"/>
        </a:hlink>
        <a:folHlink>
          <a:srgbClr val="989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Égbolt 9">
        <a:dk1>
          <a:srgbClr val="000000"/>
        </a:dk1>
        <a:lt1>
          <a:srgbClr val="FEA24E"/>
        </a:lt1>
        <a:dk2>
          <a:srgbClr val="CC6600"/>
        </a:dk2>
        <a:lt2>
          <a:srgbClr val="808080"/>
        </a:lt2>
        <a:accent1>
          <a:srgbClr val="FBEECD"/>
        </a:accent1>
        <a:accent2>
          <a:srgbClr val="ECD044"/>
        </a:accent2>
        <a:accent3>
          <a:srgbClr val="FECEB2"/>
        </a:accent3>
        <a:accent4>
          <a:srgbClr val="000000"/>
        </a:accent4>
        <a:accent5>
          <a:srgbClr val="FDF5E3"/>
        </a:accent5>
        <a:accent6>
          <a:srgbClr val="D6BC3D"/>
        </a:accent6>
        <a:hlink>
          <a:srgbClr val="E42B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Égbolt">
  <a:themeElements>
    <a:clrScheme name="1_Égbolt 1">
      <a:dk1>
        <a:srgbClr val="4D4D4D"/>
      </a:dk1>
      <a:lt1>
        <a:srgbClr val="FFFFFF"/>
      </a:lt1>
      <a:dk2>
        <a:srgbClr val="0000A4"/>
      </a:dk2>
      <a:lt2>
        <a:srgbClr val="B7E7FF"/>
      </a:lt2>
      <a:accent1>
        <a:srgbClr val="0099CC"/>
      </a:accent1>
      <a:accent2>
        <a:srgbClr val="00CC99"/>
      </a:accent2>
      <a:accent3>
        <a:srgbClr val="AAAACF"/>
      </a:accent3>
      <a:accent4>
        <a:srgbClr val="DADADA"/>
      </a:accent4>
      <a:accent5>
        <a:srgbClr val="AACAE2"/>
      </a:accent5>
      <a:accent6>
        <a:srgbClr val="00B98A"/>
      </a:accent6>
      <a:hlink>
        <a:srgbClr val="FFCC00"/>
      </a:hlink>
      <a:folHlink>
        <a:srgbClr val="EE941C"/>
      </a:folHlink>
    </a:clrScheme>
    <a:fontScheme name="1_Égbo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1_Égbolt 1">
        <a:dk1>
          <a:srgbClr val="4D4D4D"/>
        </a:dk1>
        <a:lt1>
          <a:srgbClr val="FFFFFF"/>
        </a:lt1>
        <a:dk2>
          <a:srgbClr val="0000A4"/>
        </a:dk2>
        <a:lt2>
          <a:srgbClr val="B7E7FF"/>
        </a:lt2>
        <a:accent1>
          <a:srgbClr val="0099CC"/>
        </a:accent1>
        <a:accent2>
          <a:srgbClr val="00CC99"/>
        </a:accent2>
        <a:accent3>
          <a:srgbClr val="AAAACF"/>
        </a:accent3>
        <a:accent4>
          <a:srgbClr val="DADADA"/>
        </a:accent4>
        <a:accent5>
          <a:srgbClr val="AACAE2"/>
        </a:accent5>
        <a:accent6>
          <a:srgbClr val="00B98A"/>
        </a:accent6>
        <a:hlink>
          <a:srgbClr val="FFCC00"/>
        </a:hlink>
        <a:folHlink>
          <a:srgbClr val="EE941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2">
        <a:dk1>
          <a:srgbClr val="000066"/>
        </a:dk1>
        <a:lt1>
          <a:srgbClr val="FFFFFF"/>
        </a:lt1>
        <a:dk2>
          <a:srgbClr val="00A2DC"/>
        </a:dk2>
        <a:lt2>
          <a:srgbClr val="FFFFFF"/>
        </a:lt2>
        <a:accent1>
          <a:srgbClr val="0079A4"/>
        </a:accent1>
        <a:accent2>
          <a:srgbClr val="33CCCC"/>
        </a:accent2>
        <a:accent3>
          <a:srgbClr val="AACEEB"/>
        </a:accent3>
        <a:accent4>
          <a:srgbClr val="DADADA"/>
        </a:accent4>
        <a:accent5>
          <a:srgbClr val="AABECF"/>
        </a:accent5>
        <a:accent6>
          <a:srgbClr val="2DB9B9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3">
        <a:dk1>
          <a:srgbClr val="010199"/>
        </a:dk1>
        <a:lt1>
          <a:srgbClr val="FFFFFF"/>
        </a:lt1>
        <a:dk2>
          <a:srgbClr val="000092"/>
        </a:dk2>
        <a:lt2>
          <a:srgbClr val="CCFFFF"/>
        </a:lt2>
        <a:accent1>
          <a:srgbClr val="66CCFF"/>
        </a:accent1>
        <a:accent2>
          <a:srgbClr val="2EBDBA"/>
        </a:accent2>
        <a:accent3>
          <a:srgbClr val="AAAAC7"/>
        </a:accent3>
        <a:accent4>
          <a:srgbClr val="DADADA"/>
        </a:accent4>
        <a:accent5>
          <a:srgbClr val="B8E2FF"/>
        </a:accent5>
        <a:accent6>
          <a:srgbClr val="29ABA8"/>
        </a:accent6>
        <a:hlink>
          <a:srgbClr val="66FFFF"/>
        </a:hlink>
        <a:folHlink>
          <a:srgbClr val="CC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4">
        <a:dk1>
          <a:srgbClr val="000000"/>
        </a:dk1>
        <a:lt1>
          <a:srgbClr val="FFFFFF"/>
        </a:lt1>
        <a:dk2>
          <a:srgbClr val="006A67"/>
        </a:dk2>
        <a:lt2>
          <a:srgbClr val="FFFFCC"/>
        </a:lt2>
        <a:accent1>
          <a:srgbClr val="33CCCC"/>
        </a:accent1>
        <a:accent2>
          <a:srgbClr val="6D6FC7"/>
        </a:accent2>
        <a:accent3>
          <a:srgbClr val="AAB9B8"/>
        </a:accent3>
        <a:accent4>
          <a:srgbClr val="DADADA"/>
        </a:accent4>
        <a:accent5>
          <a:srgbClr val="ADE2E2"/>
        </a:accent5>
        <a:accent6>
          <a:srgbClr val="6264B4"/>
        </a:accent6>
        <a:hlink>
          <a:srgbClr val="00FFFF"/>
        </a:hlink>
        <a:folHlink>
          <a:srgbClr val="00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5">
        <a:dk1>
          <a:srgbClr val="4D4D4D"/>
        </a:dk1>
        <a:lt1>
          <a:srgbClr val="FFFFFF"/>
        </a:lt1>
        <a:dk2>
          <a:srgbClr val="650BB7"/>
        </a:dk2>
        <a:lt2>
          <a:srgbClr val="FFFFFF"/>
        </a:lt2>
        <a:accent1>
          <a:srgbClr val="FF66FF"/>
        </a:accent1>
        <a:accent2>
          <a:srgbClr val="666699"/>
        </a:accent2>
        <a:accent3>
          <a:srgbClr val="B8AAD8"/>
        </a:accent3>
        <a:accent4>
          <a:srgbClr val="DADADA"/>
        </a:accent4>
        <a:accent5>
          <a:srgbClr val="FFB8FF"/>
        </a:accent5>
        <a:accent6>
          <a:srgbClr val="5C5C8A"/>
        </a:accent6>
        <a:hlink>
          <a:srgbClr val="E9E9FF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6">
        <a:dk1>
          <a:srgbClr val="FFFFFF"/>
        </a:dk1>
        <a:lt1>
          <a:srgbClr val="FFFFFF"/>
        </a:lt1>
        <a:dk2>
          <a:srgbClr val="005000"/>
        </a:dk2>
        <a:lt2>
          <a:srgbClr val="DCEAAE"/>
        </a:lt2>
        <a:accent1>
          <a:srgbClr val="99CC00"/>
        </a:accent1>
        <a:accent2>
          <a:srgbClr val="6F801A"/>
        </a:accent2>
        <a:accent3>
          <a:srgbClr val="AAB3AA"/>
        </a:accent3>
        <a:accent4>
          <a:srgbClr val="DADADA"/>
        </a:accent4>
        <a:accent5>
          <a:srgbClr val="CAE2AA"/>
        </a:accent5>
        <a:accent6>
          <a:srgbClr val="647316"/>
        </a:accent6>
        <a:hlink>
          <a:srgbClr val="FFFFCC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7">
        <a:dk1>
          <a:srgbClr val="4F4F77"/>
        </a:dk1>
        <a:lt1>
          <a:srgbClr val="FFFFFF"/>
        </a:lt1>
        <a:dk2>
          <a:srgbClr val="7979A5"/>
        </a:dk2>
        <a:lt2>
          <a:srgbClr val="F3F3FF"/>
        </a:lt2>
        <a:accent1>
          <a:srgbClr val="5D5D8B"/>
        </a:accent1>
        <a:accent2>
          <a:srgbClr val="66CCFF"/>
        </a:accent2>
        <a:accent3>
          <a:srgbClr val="BEBECF"/>
        </a:accent3>
        <a:accent4>
          <a:srgbClr val="DADADA"/>
        </a:accent4>
        <a:accent5>
          <a:srgbClr val="B6B6C4"/>
        </a:accent5>
        <a:accent6>
          <a:srgbClr val="5CB9E7"/>
        </a:accent6>
        <a:hlink>
          <a:srgbClr val="CCECFF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Égbolt 8">
        <a:dk1>
          <a:srgbClr val="000000"/>
        </a:dk1>
        <a:lt1>
          <a:srgbClr val="B9B9B9"/>
        </a:lt1>
        <a:dk2>
          <a:srgbClr val="8A8472"/>
        </a:dk2>
        <a:lt2>
          <a:srgbClr val="4D4D4D"/>
        </a:lt2>
        <a:accent1>
          <a:srgbClr val="EDEEE2"/>
        </a:accent1>
        <a:accent2>
          <a:srgbClr val="7FAA7E"/>
        </a:accent2>
        <a:accent3>
          <a:srgbClr val="D9D9D9"/>
        </a:accent3>
        <a:accent4>
          <a:srgbClr val="000000"/>
        </a:accent4>
        <a:accent5>
          <a:srgbClr val="F4F5EE"/>
        </a:accent5>
        <a:accent6>
          <a:srgbClr val="729A72"/>
        </a:accent6>
        <a:hlink>
          <a:srgbClr val="008000"/>
        </a:hlink>
        <a:folHlink>
          <a:srgbClr val="989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Égbolt 9">
        <a:dk1>
          <a:srgbClr val="000000"/>
        </a:dk1>
        <a:lt1>
          <a:srgbClr val="FEA24E"/>
        </a:lt1>
        <a:dk2>
          <a:srgbClr val="CC6600"/>
        </a:dk2>
        <a:lt2>
          <a:srgbClr val="808080"/>
        </a:lt2>
        <a:accent1>
          <a:srgbClr val="FBEECD"/>
        </a:accent1>
        <a:accent2>
          <a:srgbClr val="ECD044"/>
        </a:accent2>
        <a:accent3>
          <a:srgbClr val="FECEB2"/>
        </a:accent3>
        <a:accent4>
          <a:srgbClr val="000000"/>
        </a:accent4>
        <a:accent5>
          <a:srgbClr val="FDF5E3"/>
        </a:accent5>
        <a:accent6>
          <a:srgbClr val="D6BC3D"/>
        </a:accent6>
        <a:hlink>
          <a:srgbClr val="E42B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2772</Words>
  <Application>Microsoft Office PowerPoint</Application>
  <PresentationFormat>Diavetítés a képernyőre (4:3 oldalarány)</PresentationFormat>
  <Paragraphs>635</Paragraphs>
  <Slides>46</Slides>
  <Notes>46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2</vt:i4>
      </vt:variant>
      <vt:variant>
        <vt:lpstr>Diacímek</vt:lpstr>
      </vt:variant>
      <vt:variant>
        <vt:i4>46</vt:i4>
      </vt:variant>
    </vt:vector>
  </HeadingPairs>
  <TitlesOfParts>
    <vt:vector size="54" baseType="lpstr">
      <vt:lpstr>Aptos Narrow</vt:lpstr>
      <vt:lpstr>Arial</vt:lpstr>
      <vt:lpstr>Calibri</vt:lpstr>
      <vt:lpstr>Rockwell</vt:lpstr>
      <vt:lpstr>Times New Roman</vt:lpstr>
      <vt:lpstr>Wingdings</vt:lpstr>
      <vt:lpstr>Égbolt</vt:lpstr>
      <vt:lpstr>1_Égbolt</vt:lpstr>
      <vt:lpstr> Legújabb ismeretek az afrikai sertéspestis hazai járványtanáról</vt:lpstr>
      <vt:lpstr>Az ASP miatt korlátozás alatt álló  területek az EU-ban</vt:lpstr>
      <vt:lpstr>A kockázatelemzésen alapuló szakmai munka kezdetét veszi</vt:lpstr>
      <vt:lpstr>Létrejön a magyar ASP kockázatelemzési rendszer </vt:lpstr>
      <vt:lpstr>ASP kockázatelemzés – gyakorlati megvalósítás 1.</vt:lpstr>
      <vt:lpstr>ASP kockázatelemzés – gyakorlati megvalósítás 2.</vt:lpstr>
      <vt:lpstr>ASP kockázati területek 2018 februárjában </vt:lpstr>
      <vt:lpstr>Az első ASP eset Magyarországon – 2018.04.21.</vt:lpstr>
      <vt:lpstr>Hivatalos ASP kockázati területek Szabolcs-Szatmár-Bereg megye fertőződését követően (2018.05.16.)</vt:lpstr>
      <vt:lpstr>ASP kockázatelemzés – gyakorlati megvalósítás 3.</vt:lpstr>
      <vt:lpstr>ASP kockázatelemzés egy új, második lépéssel való kiegészítése 1.</vt:lpstr>
      <vt:lpstr>Térkép - Esetek nagy ugrással</vt:lpstr>
      <vt:lpstr>ASP kockázatelemzés egy új, második lépéssel való kiegészítése 2.</vt:lpstr>
      <vt:lpstr>ASP kockázatelemzés eddigi eredményessége</vt:lpstr>
      <vt:lpstr>A Nemzeti Szakértői Csoport javaslata 2022. szeptember 15-én és a hivatalos kockázati területek változása 2023.06.27-től</vt:lpstr>
      <vt:lpstr>A Nemzeti Szakértői Csoport javaslata 2022. szeptember 15-én – országos áttekintő térkép</vt:lpstr>
      <vt:lpstr>A Nemzeti Szakértői Csoport javaslata 2022. szeptember 15-én – közeli térkép</vt:lpstr>
      <vt:lpstr>A Nemzeti Szakértői Csoport javaslatai 2023 június és 2024 március között a hivatalos kockázati területek további csökkentésre</vt:lpstr>
      <vt:lpstr>A Nemzeti Szakértői Csoport újabb javaslatai 2023-2024. – országos áttekintő térkép</vt:lpstr>
      <vt:lpstr>A Nemzeti Szakértői Csoport javaslatai 2023-2024. – közeli térkép</vt:lpstr>
      <vt:lpstr>Magas kockázatú tereület létrehozása Baranya vármegyében a horvát határ közelében a Nemzeti Szakértői Csoport javaslata alapján 2025 július 29-én</vt:lpstr>
      <vt:lpstr>A Nemzeti Szakértői Csoport javaslata 2025. július 29. – közeli térkép</vt:lpstr>
      <vt:lpstr>Surveillance rendszer általában</vt:lpstr>
      <vt:lpstr>Surveillance rendszer az ASP esetében </vt:lpstr>
      <vt:lpstr>ASP surveillance rendszer a vaddisznók esetében</vt:lpstr>
      <vt:lpstr>Magyarország ASP-vel fertőzött vármegyéi, az első és az utolsó esetek</vt:lpstr>
      <vt:lpstr>Hazai hivatalos kockázati területek a hazai vaddisznó esetekkel és külföldi vaddisznó kitörésekkel 2025.09.05-ig</vt:lpstr>
      <vt:lpstr>A hivatalos kockázati kategóriák (státusz) az egy éven belül előfordult esetekkel kiemelve az utolsó hónap eseteit  (2025.09.05.)</vt:lpstr>
      <vt:lpstr>Az eddigi összes vaddisznó ASP esetről táblázat  vármegyénként 2025.09.12-ig</vt:lpstr>
      <vt:lpstr>Összes ASP eset vaddisznókban vármegyénként  2025.09.12-ig</vt:lpstr>
      <vt:lpstr>ASP esetek hazánkban vadászati évente, 2025.09.12-ig </vt:lpstr>
      <vt:lpstr>ASP esetek Magyarországon vaddisznókban vadászati évente (2025.09.12-ig)</vt:lpstr>
      <vt:lpstr>Az ASP esetek negyedéves megoszlása vadászati évente Magyarországon (2025.08.31-ig)</vt:lpstr>
      <vt:lpstr>Grafikon az ASP esetekről Magyarországon  vadászati évente és azon belül negyedévente (2025.08.31-ig, a 2025/26. vadászati év II. negyedéve végéig)</vt:lpstr>
      <vt:lpstr>A 2024/2025. vadászati év ASP esetei vármegyénként</vt:lpstr>
      <vt:lpstr>A 2025/2026. vadászati év ASP esetei vármegyénként (2025.09.12-ig)</vt:lpstr>
      <vt:lpstr>Összes ASP eset vaddisznókban vármegyénként és  vadászati évente 2025.09.12-ig</vt:lpstr>
      <vt:lpstr>A hazai ASP esetek számának változásából levonható megállapítások</vt:lpstr>
      <vt:lpstr>A jelenlegi hazai járványügyi helyzet az ország azon részein, ahol  egy éven belül volt eset  Komárom-Esztergom és Pest vármegyék  </vt:lpstr>
      <vt:lpstr>A jelenlegi hazai járványügyi helyzet az ország azon részein, ahol egy éven belül volt eset – Nógrád és Heves vármegye </vt:lpstr>
      <vt:lpstr>A jelenlegi hazai járványügyi helyzet az ország azon részein, ahol  egy éven belül volt eset  Hajdú-Bihar és Szabolcs-Szatmár-Bereg vármegyék </vt:lpstr>
      <vt:lpstr>Mi áll az esetszám csökkenésének hátterében? </vt:lpstr>
      <vt:lpstr>Mi áll az esetszám növekedésének hátterében? (1)</vt:lpstr>
      <vt:lpstr>Mi áll az esetszám növekedésének hátterében? (2)</vt:lpstr>
      <vt:lpstr>A vaddisznóállomány sűrűsége és az egy éven belüli esetek Komárom-Esztergom és Pest vármegyékben  </vt:lpstr>
      <vt:lpstr>Köszönöm a megtisztelő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vadászatra jogosultak szerepe az afrikai sertéspestis (ASP) elleni küzdelemben</dc:title>
  <dc:creator>Zsolt Dr Földi</dc:creator>
  <cp:lastModifiedBy>Zsolt Dr Földi</cp:lastModifiedBy>
  <cp:revision>529</cp:revision>
  <dcterms:created xsi:type="dcterms:W3CDTF">2020-09-29T10:30:52Z</dcterms:created>
  <dcterms:modified xsi:type="dcterms:W3CDTF">2025-09-16T13:34:58Z</dcterms:modified>
</cp:coreProperties>
</file>